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6"/>
  </p:notesMasterIdLst>
  <p:sldIdLst>
    <p:sldId id="259" r:id="rId2"/>
    <p:sldId id="256" r:id="rId3"/>
    <p:sldId id="262" r:id="rId4"/>
    <p:sldId id="472" r:id="rId5"/>
    <p:sldId id="473" r:id="rId6"/>
    <p:sldId id="474" r:id="rId7"/>
    <p:sldId id="491" r:id="rId8"/>
    <p:sldId id="475" r:id="rId9"/>
    <p:sldId id="348" r:id="rId10"/>
    <p:sldId id="504" r:id="rId11"/>
    <p:sldId id="502" r:id="rId12"/>
    <p:sldId id="493" r:id="rId13"/>
    <p:sldId id="495" r:id="rId14"/>
    <p:sldId id="500" r:id="rId15"/>
    <p:sldId id="499" r:id="rId16"/>
    <p:sldId id="476" r:id="rId17"/>
    <p:sldId id="501" r:id="rId18"/>
    <p:sldId id="503" r:id="rId19"/>
    <p:sldId id="448" r:id="rId20"/>
    <p:sldId id="456" r:id="rId21"/>
    <p:sldId id="457" r:id="rId22"/>
    <p:sldId id="440" r:id="rId23"/>
    <p:sldId id="459" r:id="rId24"/>
    <p:sldId id="404" r:id="rId25"/>
    <p:sldId id="444" r:id="rId26"/>
    <p:sldId id="439" r:id="rId27"/>
    <p:sldId id="462" r:id="rId28"/>
    <p:sldId id="519" r:id="rId29"/>
    <p:sldId id="497" r:id="rId30"/>
    <p:sldId id="469" r:id="rId31"/>
    <p:sldId id="466" r:id="rId32"/>
    <p:sldId id="467" r:id="rId33"/>
    <p:sldId id="505" r:id="rId34"/>
    <p:sldId id="509" r:id="rId35"/>
    <p:sldId id="508" r:id="rId36"/>
    <p:sldId id="323" r:id="rId37"/>
    <p:sldId id="510" r:id="rId38"/>
    <p:sldId id="511" r:id="rId39"/>
    <p:sldId id="512" r:id="rId40"/>
    <p:sldId id="520" r:id="rId41"/>
    <p:sldId id="506" r:id="rId42"/>
    <p:sldId id="517" r:id="rId43"/>
    <p:sldId id="518" r:id="rId44"/>
    <p:sldId id="515" r:id="rId45"/>
    <p:sldId id="394" r:id="rId46"/>
    <p:sldId id="260" r:id="rId47"/>
    <p:sldId id="516" r:id="rId48"/>
    <p:sldId id="271" r:id="rId49"/>
    <p:sldId id="400" r:id="rId50"/>
    <p:sldId id="273" r:id="rId51"/>
    <p:sldId id="302" r:id="rId52"/>
    <p:sldId id="514" r:id="rId53"/>
    <p:sldId id="265" r:id="rId54"/>
    <p:sldId id="284" r:id="rId55"/>
    <p:sldId id="471" r:id="rId56"/>
    <p:sldId id="268" r:id="rId57"/>
    <p:sldId id="293" r:id="rId58"/>
    <p:sldId id="289" r:id="rId59"/>
    <p:sldId id="470" r:id="rId60"/>
    <p:sldId id="292" r:id="rId61"/>
    <p:sldId id="270" r:id="rId62"/>
    <p:sldId id="285" r:id="rId63"/>
    <p:sldId id="513" r:id="rId64"/>
    <p:sldId id="264" r:id="rId65"/>
  </p:sldIdLst>
  <p:sldSz cx="17338675" cy="9753600"/>
  <p:notesSz cx="6858000" cy="9144000"/>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54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64C8"/>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9FCC59-E03D-7049-AD39-0BE80B1DC6A8}" v="60" dt="2021-10-20T15:22:43.1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71" autoAdjust="0"/>
    <p:restoredTop sz="94663" autoAdjust="0"/>
  </p:normalViewPr>
  <p:slideViewPr>
    <p:cSldViewPr snapToGrid="0" showGuides="1">
      <p:cViewPr varScale="1">
        <p:scale>
          <a:sx n="78" d="100"/>
          <a:sy n="78" d="100"/>
        </p:scale>
        <p:origin x="224" y="312"/>
      </p:cViewPr>
      <p:guideLst>
        <p:guide orient="horz" pos="3072"/>
        <p:guide pos="54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ugentbe-my.sharepoint.com/personal/klaas_dejonge_ugent_be/Documents/Theisstudenten/2020-2021/Janneke/New%20Microsoft%20Excel%20Worksheet.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https://ugentbe-my.sharepoint.com/personal/klaas_dejonge_ugent_be/Documents/Theisstudenten/2020-2021/Janneke/New%20Microsoft%20Excel%20Workshe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207295148683498E-2"/>
          <c:y val="3.4935090749238965E-2"/>
          <c:w val="0.78488960938706187"/>
          <c:h val="0.7757921037059744"/>
        </c:manualLayout>
      </c:layout>
      <c:scatterChart>
        <c:scatterStyle val="smoothMarker"/>
        <c:varyColors val="0"/>
        <c:ser>
          <c:idx val="24"/>
          <c:order val="0"/>
          <c:tx>
            <c:strRef>
              <c:f>Sheet1!$B$21</c:f>
              <c:strCache>
                <c:ptCount val="1"/>
                <c:pt idx="0">
                  <c:v>Exposure Concentration</c:v>
                </c:pt>
              </c:strCache>
            </c:strRef>
          </c:tx>
          <c:spPr>
            <a:ln>
              <a:solidFill>
                <a:schemeClr val="tx1"/>
              </a:solidFill>
            </a:ln>
          </c:spPr>
          <c:marker>
            <c:symbol val="none"/>
          </c:marker>
          <c:xVal>
            <c:numRef>
              <c:f>Sheet1!$A$30:$A$78</c:f>
              <c:numCache>
                <c:formatCode>General</c:formatCode>
                <c:ptCount val="4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numCache>
            </c:numRef>
          </c:xVal>
          <c:yVal>
            <c:numRef>
              <c:f>Sheet1!$B$30:$B$70</c:f>
              <c:numCache>
                <c:formatCode>General</c:formatCode>
                <c:ptCount val="41"/>
                <c:pt idx="0">
                  <c:v>30</c:v>
                </c:pt>
                <c:pt idx="1">
                  <c:v>33</c:v>
                </c:pt>
                <c:pt idx="2">
                  <c:v>50</c:v>
                </c:pt>
                <c:pt idx="3">
                  <c:v>45</c:v>
                </c:pt>
                <c:pt idx="4">
                  <c:v>50</c:v>
                </c:pt>
                <c:pt idx="5">
                  <c:v>50</c:v>
                </c:pt>
                <c:pt idx="6">
                  <c:v>0</c:v>
                </c:pt>
                <c:pt idx="7">
                  <c:v>0</c:v>
                </c:pt>
                <c:pt idx="8">
                  <c:v>0</c:v>
                </c:pt>
                <c:pt idx="9">
                  <c:v>0</c:v>
                </c:pt>
                <c:pt idx="10">
                  <c:v>0</c:v>
                </c:pt>
                <c:pt idx="11">
                  <c:v>45</c:v>
                </c:pt>
                <c:pt idx="12">
                  <c:v>45</c:v>
                </c:pt>
                <c:pt idx="13">
                  <c:v>45</c:v>
                </c:pt>
                <c:pt idx="14">
                  <c:v>40</c:v>
                </c:pt>
                <c:pt idx="15">
                  <c:v>35</c:v>
                </c:pt>
                <c:pt idx="16">
                  <c:v>30</c:v>
                </c:pt>
                <c:pt idx="17">
                  <c:v>80</c:v>
                </c:pt>
                <c:pt idx="18">
                  <c:v>45</c:v>
                </c:pt>
                <c:pt idx="19">
                  <c:v>44</c:v>
                </c:pt>
                <c:pt idx="20">
                  <c:v>43</c:v>
                </c:pt>
                <c:pt idx="21">
                  <c:v>42</c:v>
                </c:pt>
                <c:pt idx="22">
                  <c:v>40</c:v>
                </c:pt>
                <c:pt idx="23">
                  <c:v>45</c:v>
                </c:pt>
                <c:pt idx="24">
                  <c:v>30</c:v>
                </c:pt>
                <c:pt idx="25">
                  <c:v>30</c:v>
                </c:pt>
                <c:pt idx="26">
                  <c:v>30</c:v>
                </c:pt>
                <c:pt idx="27">
                  <c:v>30</c:v>
                </c:pt>
                <c:pt idx="28">
                  <c:v>10</c:v>
                </c:pt>
                <c:pt idx="29">
                  <c:v>30</c:v>
                </c:pt>
                <c:pt idx="30">
                  <c:v>30</c:v>
                </c:pt>
                <c:pt idx="31">
                  <c:v>30</c:v>
                </c:pt>
                <c:pt idx="32">
                  <c:v>40</c:v>
                </c:pt>
                <c:pt idx="33">
                  <c:v>40</c:v>
                </c:pt>
                <c:pt idx="34">
                  <c:v>10</c:v>
                </c:pt>
                <c:pt idx="35">
                  <c:v>50</c:v>
                </c:pt>
                <c:pt idx="36">
                  <c:v>50</c:v>
                </c:pt>
                <c:pt idx="37">
                  <c:v>30</c:v>
                </c:pt>
                <c:pt idx="38">
                  <c:v>35</c:v>
                </c:pt>
                <c:pt idx="39">
                  <c:v>50</c:v>
                </c:pt>
                <c:pt idx="40">
                  <c:v>50</c:v>
                </c:pt>
              </c:numCache>
            </c:numRef>
          </c:yVal>
          <c:smooth val="1"/>
          <c:extLst>
            <c:ext xmlns:c16="http://schemas.microsoft.com/office/drawing/2014/chart" uri="{C3380CC4-5D6E-409C-BE32-E72D297353CC}">
              <c16:uniqueId val="{00000000-9314-4996-BE76-291C3BC91ED4}"/>
            </c:ext>
          </c:extLst>
        </c:ser>
        <c:ser>
          <c:idx val="25"/>
          <c:order val="1"/>
          <c:tx>
            <c:v>AEGL</c:v>
          </c:tx>
          <c:spPr>
            <a:ln>
              <a:solidFill>
                <a:srgbClr val="000000"/>
              </a:solidFill>
            </a:ln>
          </c:spPr>
          <c:marker>
            <c:symbol val="none"/>
          </c:marker>
          <c:xVal>
            <c:numRef>
              <c:f>Sheet1!$E$22:$E$23</c:f>
              <c:numCache>
                <c:formatCode>General</c:formatCode>
                <c:ptCount val="2"/>
                <c:pt idx="0">
                  <c:v>0</c:v>
                </c:pt>
                <c:pt idx="1">
                  <c:v>48</c:v>
                </c:pt>
              </c:numCache>
            </c:numRef>
          </c:xVal>
          <c:yVal>
            <c:numRef>
              <c:f>Sheet1!$F$22:$F$23</c:f>
              <c:numCache>
                <c:formatCode>General</c:formatCode>
                <c:ptCount val="2"/>
                <c:pt idx="0">
                  <c:v>90</c:v>
                </c:pt>
                <c:pt idx="1">
                  <c:v>90</c:v>
                </c:pt>
              </c:numCache>
            </c:numRef>
          </c:yVal>
          <c:smooth val="1"/>
          <c:extLst>
            <c:ext xmlns:c16="http://schemas.microsoft.com/office/drawing/2014/chart" uri="{C3380CC4-5D6E-409C-BE32-E72D297353CC}">
              <c16:uniqueId val="{00000001-9314-4996-BE76-291C3BC91ED4}"/>
            </c:ext>
          </c:extLst>
        </c:ser>
        <c:ser>
          <c:idx val="26"/>
          <c:order val="2"/>
          <c:tx>
            <c:strRef>
              <c:f>Sheet1!$G$21</c:f>
              <c:strCache>
                <c:ptCount val="1"/>
                <c:pt idx="0">
                  <c:v>REL-1h</c:v>
                </c:pt>
              </c:strCache>
            </c:strRef>
          </c:tx>
          <c:spPr>
            <a:ln>
              <a:solidFill>
                <a:srgbClr val="FF0000"/>
              </a:solidFill>
            </a:ln>
          </c:spPr>
          <c:marker>
            <c:symbol val="none"/>
          </c:marker>
          <c:xVal>
            <c:numRef>
              <c:f>Sheet1!$G$22:$G$23</c:f>
              <c:numCache>
                <c:formatCode>General</c:formatCode>
                <c:ptCount val="2"/>
                <c:pt idx="0">
                  <c:v>0</c:v>
                </c:pt>
                <c:pt idx="1">
                  <c:v>48</c:v>
                </c:pt>
              </c:numCache>
            </c:numRef>
          </c:xVal>
          <c:yVal>
            <c:numRef>
              <c:f>Sheet1!$H$22:$H$23</c:f>
              <c:numCache>
                <c:formatCode>General</c:formatCode>
                <c:ptCount val="2"/>
                <c:pt idx="0">
                  <c:v>65</c:v>
                </c:pt>
                <c:pt idx="1">
                  <c:v>65</c:v>
                </c:pt>
              </c:numCache>
            </c:numRef>
          </c:yVal>
          <c:smooth val="1"/>
          <c:extLst>
            <c:ext xmlns:c16="http://schemas.microsoft.com/office/drawing/2014/chart" uri="{C3380CC4-5D6E-409C-BE32-E72D297353CC}">
              <c16:uniqueId val="{00000002-9314-4996-BE76-291C3BC91ED4}"/>
            </c:ext>
          </c:extLst>
        </c:ser>
        <c:ser>
          <c:idx val="27"/>
          <c:order val="3"/>
          <c:tx>
            <c:strRef>
              <c:f>Sheet1!$C$21</c:f>
              <c:strCache>
                <c:ptCount val="1"/>
                <c:pt idx="0">
                  <c:v>8h</c:v>
                </c:pt>
              </c:strCache>
            </c:strRef>
          </c:tx>
          <c:spPr>
            <a:ln w="19050" cap="rnd">
              <a:solidFill>
                <a:schemeClr val="accent6">
                  <a:lumMod val="75000"/>
                </a:schemeClr>
              </a:solidFill>
              <a:prstDash val="lgDash"/>
              <a:round/>
            </a:ln>
            <a:effectLst/>
          </c:spPr>
          <c:marker>
            <c:symbol val="none"/>
          </c:marker>
          <c:xVal>
            <c:numRef>
              <c:f>Sheet1!$A$30:$A$78</c:f>
              <c:numCache>
                <c:formatCode>General</c:formatCode>
                <c:ptCount val="4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numCache>
            </c:numRef>
          </c:xVal>
          <c:yVal>
            <c:numRef>
              <c:f>Sheet1!$C$30:$C$70</c:f>
              <c:numCache>
                <c:formatCode>General</c:formatCode>
                <c:ptCount val="41"/>
                <c:pt idx="0">
                  <c:v>22.444444444444443</c:v>
                </c:pt>
                <c:pt idx="1">
                  <c:v>25</c:v>
                </c:pt>
                <c:pt idx="2">
                  <c:v>29.222222222222221</c:v>
                </c:pt>
                <c:pt idx="3">
                  <c:v>32.555555555555557</c:v>
                </c:pt>
                <c:pt idx="4">
                  <c:v>34.777777777777779</c:v>
                </c:pt>
                <c:pt idx="5">
                  <c:v>37.555555555555557</c:v>
                </c:pt>
                <c:pt idx="6">
                  <c:v>37.555555555555557</c:v>
                </c:pt>
                <c:pt idx="7">
                  <c:v>37.555555555555557</c:v>
                </c:pt>
                <c:pt idx="8">
                  <c:v>37.555555555555557</c:v>
                </c:pt>
                <c:pt idx="9">
                  <c:v>37.555555555555557</c:v>
                </c:pt>
                <c:pt idx="10">
                  <c:v>37.555555555555557</c:v>
                </c:pt>
                <c:pt idx="11">
                  <c:v>42.25</c:v>
                </c:pt>
                <c:pt idx="12">
                  <c:v>43.5</c:v>
                </c:pt>
                <c:pt idx="13">
                  <c:v>45.375</c:v>
                </c:pt>
                <c:pt idx="14">
                  <c:v>46.25</c:v>
                </c:pt>
                <c:pt idx="15">
                  <c:v>44.375</c:v>
                </c:pt>
                <c:pt idx="16">
                  <c:v>42.5</c:v>
                </c:pt>
                <c:pt idx="17">
                  <c:v>46.25</c:v>
                </c:pt>
                <c:pt idx="18">
                  <c:v>45.625</c:v>
                </c:pt>
                <c:pt idx="19">
                  <c:v>45.444444444444443</c:v>
                </c:pt>
                <c:pt idx="20">
                  <c:v>45.222222222222221</c:v>
                </c:pt>
                <c:pt idx="21">
                  <c:v>44.888888888888886</c:v>
                </c:pt>
                <c:pt idx="22">
                  <c:v>44.333333333333336</c:v>
                </c:pt>
                <c:pt idx="23">
                  <c:v>44.888888888888886</c:v>
                </c:pt>
                <c:pt idx="24">
                  <c:v>44.333333333333336</c:v>
                </c:pt>
                <c:pt idx="25">
                  <c:v>44.333333333333336</c:v>
                </c:pt>
                <c:pt idx="26">
                  <c:v>38.777777777777779</c:v>
                </c:pt>
                <c:pt idx="27">
                  <c:v>37.111111111111114</c:v>
                </c:pt>
                <c:pt idx="28">
                  <c:v>33.333333333333336</c:v>
                </c:pt>
                <c:pt idx="29">
                  <c:v>31.888888888888889</c:v>
                </c:pt>
                <c:pt idx="30">
                  <c:v>30.555555555555557</c:v>
                </c:pt>
                <c:pt idx="31">
                  <c:v>29.444444444444443</c:v>
                </c:pt>
                <c:pt idx="32">
                  <c:v>28.888888888888889</c:v>
                </c:pt>
                <c:pt idx="33">
                  <c:v>30</c:v>
                </c:pt>
                <c:pt idx="34">
                  <c:v>27.777777777777779</c:v>
                </c:pt>
                <c:pt idx="35">
                  <c:v>30</c:v>
                </c:pt>
                <c:pt idx="36">
                  <c:v>32.222222222222221</c:v>
                </c:pt>
                <c:pt idx="37">
                  <c:v>34.444444444444443</c:v>
                </c:pt>
                <c:pt idx="38">
                  <c:v>35</c:v>
                </c:pt>
                <c:pt idx="39">
                  <c:v>37.222222222222221</c:v>
                </c:pt>
                <c:pt idx="40">
                  <c:v>39.444444444444443</c:v>
                </c:pt>
              </c:numCache>
            </c:numRef>
          </c:yVal>
          <c:smooth val="1"/>
          <c:extLst>
            <c:ext xmlns:c16="http://schemas.microsoft.com/office/drawing/2014/chart" uri="{C3380CC4-5D6E-409C-BE32-E72D297353CC}">
              <c16:uniqueId val="{00000003-9314-4996-BE76-291C3BC91ED4}"/>
            </c:ext>
          </c:extLst>
        </c:ser>
        <c:ser>
          <c:idx val="28"/>
          <c:order val="4"/>
          <c:tx>
            <c:v>AEGL</c:v>
          </c:tx>
          <c:spPr>
            <a:ln w="19050" cap="rnd">
              <a:solidFill>
                <a:srgbClr val="000000"/>
              </a:solidFill>
              <a:round/>
            </a:ln>
            <a:effectLst/>
          </c:spPr>
          <c:marker>
            <c:symbol val="none"/>
          </c:marker>
          <c:xVal>
            <c:numRef>
              <c:f>Sheet1!$E$22:$E$23</c:f>
              <c:numCache>
                <c:formatCode>General</c:formatCode>
                <c:ptCount val="2"/>
                <c:pt idx="0">
                  <c:v>0</c:v>
                </c:pt>
                <c:pt idx="1">
                  <c:v>48</c:v>
                </c:pt>
              </c:numCache>
            </c:numRef>
          </c:xVal>
          <c:yVal>
            <c:numRef>
              <c:f>Sheet1!$F$22:$F$23</c:f>
              <c:numCache>
                <c:formatCode>General</c:formatCode>
                <c:ptCount val="2"/>
                <c:pt idx="0">
                  <c:v>90</c:v>
                </c:pt>
                <c:pt idx="1">
                  <c:v>90</c:v>
                </c:pt>
              </c:numCache>
            </c:numRef>
          </c:yVal>
          <c:smooth val="1"/>
          <c:extLst>
            <c:ext xmlns:c16="http://schemas.microsoft.com/office/drawing/2014/chart" uri="{C3380CC4-5D6E-409C-BE32-E72D297353CC}">
              <c16:uniqueId val="{00000004-9314-4996-BE76-291C3BC91ED4}"/>
            </c:ext>
          </c:extLst>
        </c:ser>
        <c:ser>
          <c:idx val="29"/>
          <c:order val="5"/>
          <c:tx>
            <c:strRef>
              <c:f>Sheet1!$G$21</c:f>
              <c:strCache>
                <c:ptCount val="1"/>
                <c:pt idx="0">
                  <c:v>REL-1h</c:v>
                </c:pt>
              </c:strCache>
            </c:strRef>
          </c:tx>
          <c:spPr>
            <a:ln w="19050" cap="rnd">
              <a:solidFill>
                <a:srgbClr val="FF0000"/>
              </a:solidFill>
              <a:round/>
            </a:ln>
            <a:effectLst/>
          </c:spPr>
          <c:marker>
            <c:symbol val="none"/>
          </c:marker>
          <c:xVal>
            <c:numRef>
              <c:f>Sheet1!$G$22:$G$23</c:f>
              <c:numCache>
                <c:formatCode>General</c:formatCode>
                <c:ptCount val="2"/>
                <c:pt idx="0">
                  <c:v>0</c:v>
                </c:pt>
                <c:pt idx="1">
                  <c:v>48</c:v>
                </c:pt>
              </c:numCache>
            </c:numRef>
          </c:xVal>
          <c:yVal>
            <c:numRef>
              <c:f>Sheet1!$H$22:$H$23</c:f>
              <c:numCache>
                <c:formatCode>General</c:formatCode>
                <c:ptCount val="2"/>
                <c:pt idx="0">
                  <c:v>65</c:v>
                </c:pt>
                <c:pt idx="1">
                  <c:v>65</c:v>
                </c:pt>
              </c:numCache>
            </c:numRef>
          </c:yVal>
          <c:smooth val="1"/>
          <c:extLst>
            <c:ext xmlns:c16="http://schemas.microsoft.com/office/drawing/2014/chart" uri="{C3380CC4-5D6E-409C-BE32-E72D297353CC}">
              <c16:uniqueId val="{00000005-9314-4996-BE76-291C3BC91ED4}"/>
            </c:ext>
          </c:extLst>
        </c:ser>
        <c:ser>
          <c:idx val="30"/>
          <c:order val="6"/>
          <c:tx>
            <c:strRef>
              <c:f>Sheet1!$B$21</c:f>
              <c:strCache>
                <c:ptCount val="1"/>
                <c:pt idx="0">
                  <c:v>Exposure Concentration</c:v>
                </c:pt>
              </c:strCache>
            </c:strRef>
          </c:tx>
          <c:spPr>
            <a:ln>
              <a:solidFill>
                <a:schemeClr val="tx1"/>
              </a:solidFill>
            </a:ln>
          </c:spPr>
          <c:marker>
            <c:symbol val="none"/>
          </c:marker>
          <c:xVal>
            <c:numRef>
              <c:f>Sheet1!$A$30:$A$78</c:f>
              <c:numCache>
                <c:formatCode>General</c:formatCode>
                <c:ptCount val="4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numCache>
            </c:numRef>
          </c:xVal>
          <c:yVal>
            <c:numRef>
              <c:f>Sheet1!$B$30:$B$78</c:f>
              <c:numCache>
                <c:formatCode>General</c:formatCode>
                <c:ptCount val="49"/>
                <c:pt idx="0">
                  <c:v>30</c:v>
                </c:pt>
                <c:pt idx="1">
                  <c:v>33</c:v>
                </c:pt>
                <c:pt idx="2">
                  <c:v>50</c:v>
                </c:pt>
                <c:pt idx="3">
                  <c:v>45</c:v>
                </c:pt>
                <c:pt idx="4">
                  <c:v>50</c:v>
                </c:pt>
                <c:pt idx="5">
                  <c:v>50</c:v>
                </c:pt>
                <c:pt idx="6">
                  <c:v>0</c:v>
                </c:pt>
                <c:pt idx="7">
                  <c:v>0</c:v>
                </c:pt>
                <c:pt idx="8">
                  <c:v>0</c:v>
                </c:pt>
                <c:pt idx="9">
                  <c:v>0</c:v>
                </c:pt>
                <c:pt idx="10">
                  <c:v>0</c:v>
                </c:pt>
                <c:pt idx="11">
                  <c:v>45</c:v>
                </c:pt>
                <c:pt idx="12">
                  <c:v>45</c:v>
                </c:pt>
                <c:pt idx="13">
                  <c:v>45</c:v>
                </c:pt>
                <c:pt idx="14">
                  <c:v>40</c:v>
                </c:pt>
                <c:pt idx="15">
                  <c:v>35</c:v>
                </c:pt>
                <c:pt idx="16">
                  <c:v>30</c:v>
                </c:pt>
                <c:pt idx="17">
                  <c:v>80</c:v>
                </c:pt>
                <c:pt idx="18">
                  <c:v>45</c:v>
                </c:pt>
                <c:pt idx="19">
                  <c:v>44</c:v>
                </c:pt>
                <c:pt idx="20">
                  <c:v>43</c:v>
                </c:pt>
                <c:pt idx="21">
                  <c:v>42</c:v>
                </c:pt>
                <c:pt idx="22">
                  <c:v>40</c:v>
                </c:pt>
                <c:pt idx="23">
                  <c:v>45</c:v>
                </c:pt>
                <c:pt idx="24">
                  <c:v>30</c:v>
                </c:pt>
                <c:pt idx="25">
                  <c:v>30</c:v>
                </c:pt>
                <c:pt idx="26">
                  <c:v>30</c:v>
                </c:pt>
                <c:pt idx="27">
                  <c:v>30</c:v>
                </c:pt>
                <c:pt idx="28">
                  <c:v>10</c:v>
                </c:pt>
                <c:pt idx="29">
                  <c:v>30</c:v>
                </c:pt>
                <c:pt idx="30">
                  <c:v>30</c:v>
                </c:pt>
                <c:pt idx="31">
                  <c:v>30</c:v>
                </c:pt>
                <c:pt idx="32">
                  <c:v>40</c:v>
                </c:pt>
                <c:pt idx="33">
                  <c:v>40</c:v>
                </c:pt>
                <c:pt idx="34">
                  <c:v>10</c:v>
                </c:pt>
                <c:pt idx="35">
                  <c:v>50</c:v>
                </c:pt>
                <c:pt idx="36">
                  <c:v>50</c:v>
                </c:pt>
                <c:pt idx="37">
                  <c:v>30</c:v>
                </c:pt>
                <c:pt idx="38">
                  <c:v>35</c:v>
                </c:pt>
                <c:pt idx="39">
                  <c:v>50</c:v>
                </c:pt>
                <c:pt idx="40">
                  <c:v>50</c:v>
                </c:pt>
                <c:pt idx="41">
                  <c:v>36</c:v>
                </c:pt>
                <c:pt idx="42">
                  <c:v>50</c:v>
                </c:pt>
                <c:pt idx="43">
                  <c:v>50</c:v>
                </c:pt>
                <c:pt idx="44">
                  <c:v>37</c:v>
                </c:pt>
                <c:pt idx="45">
                  <c:v>50</c:v>
                </c:pt>
                <c:pt idx="46">
                  <c:v>50</c:v>
                </c:pt>
                <c:pt idx="47">
                  <c:v>38</c:v>
                </c:pt>
                <c:pt idx="48">
                  <c:v>50</c:v>
                </c:pt>
              </c:numCache>
            </c:numRef>
          </c:yVal>
          <c:smooth val="1"/>
          <c:extLst>
            <c:ext xmlns:c16="http://schemas.microsoft.com/office/drawing/2014/chart" uri="{C3380CC4-5D6E-409C-BE32-E72D297353CC}">
              <c16:uniqueId val="{00000006-9314-4996-BE76-291C3BC91ED4}"/>
            </c:ext>
          </c:extLst>
        </c:ser>
        <c:ser>
          <c:idx val="31"/>
          <c:order val="7"/>
          <c:tx>
            <c:v>AEGL</c:v>
          </c:tx>
          <c:spPr>
            <a:ln>
              <a:solidFill>
                <a:srgbClr val="000000"/>
              </a:solidFill>
            </a:ln>
          </c:spPr>
          <c:marker>
            <c:symbol val="none"/>
          </c:marker>
          <c:xVal>
            <c:numRef>
              <c:f>Sheet1!$E$22:$E$23</c:f>
              <c:numCache>
                <c:formatCode>General</c:formatCode>
                <c:ptCount val="2"/>
                <c:pt idx="0">
                  <c:v>0</c:v>
                </c:pt>
                <c:pt idx="1">
                  <c:v>48</c:v>
                </c:pt>
              </c:numCache>
            </c:numRef>
          </c:xVal>
          <c:yVal>
            <c:numRef>
              <c:f>Sheet1!$F$22:$F$23</c:f>
              <c:numCache>
                <c:formatCode>General</c:formatCode>
                <c:ptCount val="2"/>
                <c:pt idx="0">
                  <c:v>90</c:v>
                </c:pt>
                <c:pt idx="1">
                  <c:v>90</c:v>
                </c:pt>
              </c:numCache>
            </c:numRef>
          </c:yVal>
          <c:smooth val="1"/>
          <c:extLst>
            <c:ext xmlns:c16="http://schemas.microsoft.com/office/drawing/2014/chart" uri="{C3380CC4-5D6E-409C-BE32-E72D297353CC}">
              <c16:uniqueId val="{00000007-9314-4996-BE76-291C3BC91ED4}"/>
            </c:ext>
          </c:extLst>
        </c:ser>
        <c:ser>
          <c:idx val="32"/>
          <c:order val="8"/>
          <c:tx>
            <c:strRef>
              <c:f>Sheet1!$G$21</c:f>
              <c:strCache>
                <c:ptCount val="1"/>
                <c:pt idx="0">
                  <c:v>REL-1h</c:v>
                </c:pt>
              </c:strCache>
            </c:strRef>
          </c:tx>
          <c:spPr>
            <a:ln>
              <a:solidFill>
                <a:srgbClr val="FF0000"/>
              </a:solidFill>
            </a:ln>
          </c:spPr>
          <c:marker>
            <c:symbol val="none"/>
          </c:marker>
          <c:xVal>
            <c:numRef>
              <c:f>Sheet1!$G$22:$G$23</c:f>
              <c:numCache>
                <c:formatCode>General</c:formatCode>
                <c:ptCount val="2"/>
                <c:pt idx="0">
                  <c:v>0</c:v>
                </c:pt>
                <c:pt idx="1">
                  <c:v>48</c:v>
                </c:pt>
              </c:numCache>
            </c:numRef>
          </c:xVal>
          <c:yVal>
            <c:numRef>
              <c:f>Sheet1!$H$22:$H$23</c:f>
              <c:numCache>
                <c:formatCode>General</c:formatCode>
                <c:ptCount val="2"/>
                <c:pt idx="0">
                  <c:v>65</c:v>
                </c:pt>
                <c:pt idx="1">
                  <c:v>65</c:v>
                </c:pt>
              </c:numCache>
            </c:numRef>
          </c:yVal>
          <c:smooth val="1"/>
          <c:extLst>
            <c:ext xmlns:c16="http://schemas.microsoft.com/office/drawing/2014/chart" uri="{C3380CC4-5D6E-409C-BE32-E72D297353CC}">
              <c16:uniqueId val="{00000008-9314-4996-BE76-291C3BC91ED4}"/>
            </c:ext>
          </c:extLst>
        </c:ser>
        <c:ser>
          <c:idx val="33"/>
          <c:order val="9"/>
          <c:tx>
            <c:strRef>
              <c:f>Sheet1!$C$21</c:f>
              <c:strCache>
                <c:ptCount val="1"/>
                <c:pt idx="0">
                  <c:v>8h</c:v>
                </c:pt>
              </c:strCache>
            </c:strRef>
          </c:tx>
          <c:spPr>
            <a:ln w="19050" cap="rnd">
              <a:solidFill>
                <a:schemeClr val="accent2">
                  <a:lumMod val="75000"/>
                </a:schemeClr>
              </a:solidFill>
              <a:prstDash val="lgDash"/>
              <a:round/>
            </a:ln>
            <a:effectLst/>
          </c:spPr>
          <c:marker>
            <c:symbol val="none"/>
          </c:marker>
          <c:xVal>
            <c:numRef>
              <c:f>Sheet1!$A$30:$A$78</c:f>
              <c:numCache>
                <c:formatCode>General</c:formatCode>
                <c:ptCount val="4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numCache>
            </c:numRef>
          </c:xVal>
          <c:yVal>
            <c:numRef>
              <c:f>Sheet1!$C$30:$C$78</c:f>
              <c:numCache>
                <c:formatCode>General</c:formatCode>
                <c:ptCount val="49"/>
                <c:pt idx="0">
                  <c:v>22.444444444444443</c:v>
                </c:pt>
                <c:pt idx="1">
                  <c:v>25</c:v>
                </c:pt>
                <c:pt idx="2">
                  <c:v>29.222222222222221</c:v>
                </c:pt>
                <c:pt idx="3">
                  <c:v>32.555555555555557</c:v>
                </c:pt>
                <c:pt idx="4">
                  <c:v>34.777777777777779</c:v>
                </c:pt>
                <c:pt idx="5">
                  <c:v>37.555555555555557</c:v>
                </c:pt>
                <c:pt idx="6">
                  <c:v>37.555555555555557</c:v>
                </c:pt>
                <c:pt idx="7">
                  <c:v>37.555555555555557</c:v>
                </c:pt>
                <c:pt idx="8">
                  <c:v>37.555555555555557</c:v>
                </c:pt>
                <c:pt idx="9">
                  <c:v>37.555555555555557</c:v>
                </c:pt>
                <c:pt idx="10">
                  <c:v>37.555555555555557</c:v>
                </c:pt>
                <c:pt idx="11">
                  <c:v>42.25</c:v>
                </c:pt>
                <c:pt idx="12">
                  <c:v>43.5</c:v>
                </c:pt>
                <c:pt idx="13">
                  <c:v>45.375</c:v>
                </c:pt>
                <c:pt idx="14">
                  <c:v>46.25</c:v>
                </c:pt>
                <c:pt idx="15">
                  <c:v>44.375</c:v>
                </c:pt>
                <c:pt idx="16">
                  <c:v>42.5</c:v>
                </c:pt>
                <c:pt idx="17">
                  <c:v>46.25</c:v>
                </c:pt>
                <c:pt idx="18">
                  <c:v>45.625</c:v>
                </c:pt>
                <c:pt idx="19">
                  <c:v>45.444444444444443</c:v>
                </c:pt>
                <c:pt idx="20">
                  <c:v>45.222222222222221</c:v>
                </c:pt>
                <c:pt idx="21">
                  <c:v>44.888888888888886</c:v>
                </c:pt>
                <c:pt idx="22">
                  <c:v>44.333333333333336</c:v>
                </c:pt>
                <c:pt idx="23">
                  <c:v>44.888888888888886</c:v>
                </c:pt>
                <c:pt idx="24">
                  <c:v>44.333333333333336</c:v>
                </c:pt>
                <c:pt idx="25">
                  <c:v>44.333333333333336</c:v>
                </c:pt>
                <c:pt idx="26">
                  <c:v>38.777777777777779</c:v>
                </c:pt>
                <c:pt idx="27">
                  <c:v>37.111111111111114</c:v>
                </c:pt>
                <c:pt idx="28">
                  <c:v>33.333333333333336</c:v>
                </c:pt>
                <c:pt idx="29">
                  <c:v>31.888888888888889</c:v>
                </c:pt>
                <c:pt idx="30">
                  <c:v>30.555555555555557</c:v>
                </c:pt>
                <c:pt idx="31">
                  <c:v>29.444444444444443</c:v>
                </c:pt>
                <c:pt idx="32">
                  <c:v>28.888888888888889</c:v>
                </c:pt>
                <c:pt idx="33">
                  <c:v>30</c:v>
                </c:pt>
                <c:pt idx="34">
                  <c:v>27.777777777777779</c:v>
                </c:pt>
                <c:pt idx="35">
                  <c:v>30</c:v>
                </c:pt>
                <c:pt idx="36">
                  <c:v>32.222222222222221</c:v>
                </c:pt>
                <c:pt idx="37">
                  <c:v>34.444444444444443</c:v>
                </c:pt>
                <c:pt idx="38">
                  <c:v>35</c:v>
                </c:pt>
                <c:pt idx="39">
                  <c:v>37.222222222222221</c:v>
                </c:pt>
                <c:pt idx="40">
                  <c:v>39.444444444444443</c:v>
                </c:pt>
                <c:pt idx="41">
                  <c:v>39</c:v>
                </c:pt>
                <c:pt idx="42">
                  <c:v>40.111111111111114</c:v>
                </c:pt>
                <c:pt idx="43">
                  <c:v>44.555555555555557</c:v>
                </c:pt>
                <c:pt idx="44">
                  <c:v>43.111111111111114</c:v>
                </c:pt>
                <c:pt idx="45">
                  <c:v>43.111111111111114</c:v>
                </c:pt>
                <c:pt idx="46">
                  <c:v>45.333333333333336</c:v>
                </c:pt>
                <c:pt idx="47">
                  <c:v>45.666666666666664</c:v>
                </c:pt>
                <c:pt idx="48">
                  <c:v>45.666666666666664</c:v>
                </c:pt>
              </c:numCache>
            </c:numRef>
          </c:yVal>
          <c:smooth val="1"/>
          <c:extLst>
            <c:ext xmlns:c16="http://schemas.microsoft.com/office/drawing/2014/chart" uri="{C3380CC4-5D6E-409C-BE32-E72D297353CC}">
              <c16:uniqueId val="{00000009-9314-4996-BE76-291C3BC91ED4}"/>
            </c:ext>
          </c:extLst>
        </c:ser>
        <c:ser>
          <c:idx val="34"/>
          <c:order val="10"/>
          <c:tx>
            <c:v>AEGL</c:v>
          </c:tx>
          <c:spPr>
            <a:ln w="19050" cap="rnd">
              <a:solidFill>
                <a:srgbClr val="000000"/>
              </a:solidFill>
              <a:round/>
            </a:ln>
            <a:effectLst/>
          </c:spPr>
          <c:marker>
            <c:symbol val="none"/>
          </c:marker>
          <c:xVal>
            <c:numRef>
              <c:f>Sheet1!$E$22:$E$23</c:f>
              <c:numCache>
                <c:formatCode>General</c:formatCode>
                <c:ptCount val="2"/>
                <c:pt idx="0">
                  <c:v>0</c:v>
                </c:pt>
                <c:pt idx="1">
                  <c:v>48</c:v>
                </c:pt>
              </c:numCache>
            </c:numRef>
          </c:xVal>
          <c:yVal>
            <c:numRef>
              <c:f>Sheet1!$F$22:$F$23</c:f>
              <c:numCache>
                <c:formatCode>General</c:formatCode>
                <c:ptCount val="2"/>
                <c:pt idx="0">
                  <c:v>90</c:v>
                </c:pt>
                <c:pt idx="1">
                  <c:v>90</c:v>
                </c:pt>
              </c:numCache>
            </c:numRef>
          </c:yVal>
          <c:smooth val="1"/>
          <c:extLst>
            <c:ext xmlns:c16="http://schemas.microsoft.com/office/drawing/2014/chart" uri="{C3380CC4-5D6E-409C-BE32-E72D297353CC}">
              <c16:uniqueId val="{0000000A-9314-4996-BE76-291C3BC91ED4}"/>
            </c:ext>
          </c:extLst>
        </c:ser>
        <c:ser>
          <c:idx val="35"/>
          <c:order val="11"/>
          <c:tx>
            <c:strRef>
              <c:f>Sheet1!$I$21</c:f>
              <c:strCache>
                <c:ptCount val="1"/>
                <c:pt idx="0">
                  <c:v>REL-8h</c:v>
                </c:pt>
              </c:strCache>
            </c:strRef>
          </c:tx>
          <c:spPr>
            <a:ln w="19050" cap="rnd">
              <a:solidFill>
                <a:schemeClr val="accent2">
                  <a:lumMod val="75000"/>
                </a:schemeClr>
              </a:solidFill>
              <a:round/>
            </a:ln>
            <a:effectLst/>
          </c:spPr>
          <c:marker>
            <c:symbol val="none"/>
          </c:marker>
          <c:xVal>
            <c:numRef>
              <c:f>Sheet1!$I$22:$I$23</c:f>
              <c:numCache>
                <c:formatCode>General</c:formatCode>
                <c:ptCount val="2"/>
                <c:pt idx="0">
                  <c:v>0</c:v>
                </c:pt>
                <c:pt idx="1">
                  <c:v>48</c:v>
                </c:pt>
              </c:numCache>
            </c:numRef>
          </c:xVal>
          <c:yVal>
            <c:numRef>
              <c:f>Sheet1!$J$22:$J$23</c:f>
              <c:numCache>
                <c:formatCode>General</c:formatCode>
                <c:ptCount val="2"/>
                <c:pt idx="0">
                  <c:v>50</c:v>
                </c:pt>
                <c:pt idx="1">
                  <c:v>50</c:v>
                </c:pt>
              </c:numCache>
            </c:numRef>
          </c:yVal>
          <c:smooth val="1"/>
          <c:extLst>
            <c:ext xmlns:c16="http://schemas.microsoft.com/office/drawing/2014/chart" uri="{C3380CC4-5D6E-409C-BE32-E72D297353CC}">
              <c16:uniqueId val="{0000000B-9314-4996-BE76-291C3BC91ED4}"/>
            </c:ext>
          </c:extLst>
        </c:ser>
        <c:ser>
          <c:idx val="36"/>
          <c:order val="12"/>
          <c:tx>
            <c:strRef>
              <c:f>Sheet1!$B$21</c:f>
              <c:strCache>
                <c:ptCount val="1"/>
                <c:pt idx="0">
                  <c:v>Exposure Concentration</c:v>
                </c:pt>
              </c:strCache>
            </c:strRef>
          </c:tx>
          <c:spPr>
            <a:ln>
              <a:solidFill>
                <a:schemeClr val="tx1"/>
              </a:solidFill>
            </a:ln>
          </c:spPr>
          <c:marker>
            <c:symbol val="none"/>
          </c:marker>
          <c:xVal>
            <c:numRef>
              <c:f>Sheet1!$A$30:$A$78</c:f>
              <c:numCache>
                <c:formatCode>General</c:formatCode>
                <c:ptCount val="4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numCache>
            </c:numRef>
          </c:xVal>
          <c:yVal>
            <c:numRef>
              <c:f>Sheet1!$B$30:$B$70</c:f>
              <c:numCache>
                <c:formatCode>General</c:formatCode>
                <c:ptCount val="41"/>
                <c:pt idx="0">
                  <c:v>30</c:v>
                </c:pt>
                <c:pt idx="1">
                  <c:v>33</c:v>
                </c:pt>
                <c:pt idx="2">
                  <c:v>50</c:v>
                </c:pt>
                <c:pt idx="3">
                  <c:v>45</c:v>
                </c:pt>
                <c:pt idx="4">
                  <c:v>50</c:v>
                </c:pt>
                <c:pt idx="5">
                  <c:v>50</c:v>
                </c:pt>
                <c:pt idx="6">
                  <c:v>0</c:v>
                </c:pt>
                <c:pt idx="7">
                  <c:v>0</c:v>
                </c:pt>
                <c:pt idx="8">
                  <c:v>0</c:v>
                </c:pt>
                <c:pt idx="9">
                  <c:v>0</c:v>
                </c:pt>
                <c:pt idx="10">
                  <c:v>0</c:v>
                </c:pt>
                <c:pt idx="11">
                  <c:v>45</c:v>
                </c:pt>
                <c:pt idx="12">
                  <c:v>45</c:v>
                </c:pt>
                <c:pt idx="13">
                  <c:v>45</c:v>
                </c:pt>
                <c:pt idx="14">
                  <c:v>40</c:v>
                </c:pt>
                <c:pt idx="15">
                  <c:v>35</c:v>
                </c:pt>
                <c:pt idx="16">
                  <c:v>30</c:v>
                </c:pt>
                <c:pt idx="17">
                  <c:v>80</c:v>
                </c:pt>
                <c:pt idx="18">
                  <c:v>45</c:v>
                </c:pt>
                <c:pt idx="19">
                  <c:v>44</c:v>
                </c:pt>
                <c:pt idx="20">
                  <c:v>43</c:v>
                </c:pt>
                <c:pt idx="21">
                  <c:v>42</c:v>
                </c:pt>
                <c:pt idx="22">
                  <c:v>40</c:v>
                </c:pt>
                <c:pt idx="23">
                  <c:v>45</c:v>
                </c:pt>
                <c:pt idx="24">
                  <c:v>30</c:v>
                </c:pt>
                <c:pt idx="25">
                  <c:v>30</c:v>
                </c:pt>
                <c:pt idx="26">
                  <c:v>30</c:v>
                </c:pt>
                <c:pt idx="27">
                  <c:v>30</c:v>
                </c:pt>
                <c:pt idx="28">
                  <c:v>10</c:v>
                </c:pt>
                <c:pt idx="29">
                  <c:v>30</c:v>
                </c:pt>
                <c:pt idx="30">
                  <c:v>30</c:v>
                </c:pt>
                <c:pt idx="31">
                  <c:v>30</c:v>
                </c:pt>
                <c:pt idx="32">
                  <c:v>40</c:v>
                </c:pt>
                <c:pt idx="33">
                  <c:v>40</c:v>
                </c:pt>
                <c:pt idx="34">
                  <c:v>10</c:v>
                </c:pt>
                <c:pt idx="35">
                  <c:v>50</c:v>
                </c:pt>
                <c:pt idx="36">
                  <c:v>50</c:v>
                </c:pt>
                <c:pt idx="37">
                  <c:v>30</c:v>
                </c:pt>
                <c:pt idx="38">
                  <c:v>35</c:v>
                </c:pt>
                <c:pt idx="39">
                  <c:v>50</c:v>
                </c:pt>
                <c:pt idx="40">
                  <c:v>50</c:v>
                </c:pt>
              </c:numCache>
            </c:numRef>
          </c:yVal>
          <c:smooth val="1"/>
          <c:extLst>
            <c:ext xmlns:c16="http://schemas.microsoft.com/office/drawing/2014/chart" uri="{C3380CC4-5D6E-409C-BE32-E72D297353CC}">
              <c16:uniqueId val="{0000000C-9314-4996-BE76-291C3BC91ED4}"/>
            </c:ext>
          </c:extLst>
        </c:ser>
        <c:ser>
          <c:idx val="37"/>
          <c:order val="13"/>
          <c:tx>
            <c:v>AEGL</c:v>
          </c:tx>
          <c:spPr>
            <a:ln>
              <a:solidFill>
                <a:srgbClr val="000000"/>
              </a:solidFill>
            </a:ln>
          </c:spPr>
          <c:marker>
            <c:symbol val="none"/>
          </c:marker>
          <c:xVal>
            <c:numRef>
              <c:f>Sheet1!$E$22:$E$23</c:f>
              <c:numCache>
                <c:formatCode>General</c:formatCode>
                <c:ptCount val="2"/>
                <c:pt idx="0">
                  <c:v>0</c:v>
                </c:pt>
                <c:pt idx="1">
                  <c:v>48</c:v>
                </c:pt>
              </c:numCache>
            </c:numRef>
          </c:xVal>
          <c:yVal>
            <c:numRef>
              <c:f>Sheet1!$F$22:$F$23</c:f>
              <c:numCache>
                <c:formatCode>General</c:formatCode>
                <c:ptCount val="2"/>
                <c:pt idx="0">
                  <c:v>90</c:v>
                </c:pt>
                <c:pt idx="1">
                  <c:v>90</c:v>
                </c:pt>
              </c:numCache>
            </c:numRef>
          </c:yVal>
          <c:smooth val="1"/>
          <c:extLst>
            <c:ext xmlns:c16="http://schemas.microsoft.com/office/drawing/2014/chart" uri="{C3380CC4-5D6E-409C-BE32-E72D297353CC}">
              <c16:uniqueId val="{0000000D-9314-4996-BE76-291C3BC91ED4}"/>
            </c:ext>
          </c:extLst>
        </c:ser>
        <c:ser>
          <c:idx val="38"/>
          <c:order val="14"/>
          <c:tx>
            <c:strRef>
              <c:f>Sheet1!$G$21</c:f>
              <c:strCache>
                <c:ptCount val="1"/>
                <c:pt idx="0">
                  <c:v>REL-1h</c:v>
                </c:pt>
              </c:strCache>
            </c:strRef>
          </c:tx>
          <c:spPr>
            <a:ln>
              <a:solidFill>
                <a:srgbClr val="FF0000"/>
              </a:solidFill>
            </a:ln>
          </c:spPr>
          <c:marker>
            <c:symbol val="none"/>
          </c:marker>
          <c:xVal>
            <c:numRef>
              <c:f>Sheet1!$G$22:$G$23</c:f>
              <c:numCache>
                <c:formatCode>General</c:formatCode>
                <c:ptCount val="2"/>
                <c:pt idx="0">
                  <c:v>0</c:v>
                </c:pt>
                <c:pt idx="1">
                  <c:v>48</c:v>
                </c:pt>
              </c:numCache>
            </c:numRef>
          </c:xVal>
          <c:yVal>
            <c:numRef>
              <c:f>Sheet1!$H$22:$H$23</c:f>
              <c:numCache>
                <c:formatCode>General</c:formatCode>
                <c:ptCount val="2"/>
                <c:pt idx="0">
                  <c:v>65</c:v>
                </c:pt>
                <c:pt idx="1">
                  <c:v>65</c:v>
                </c:pt>
              </c:numCache>
            </c:numRef>
          </c:yVal>
          <c:smooth val="1"/>
          <c:extLst>
            <c:ext xmlns:c16="http://schemas.microsoft.com/office/drawing/2014/chart" uri="{C3380CC4-5D6E-409C-BE32-E72D297353CC}">
              <c16:uniqueId val="{0000000E-9314-4996-BE76-291C3BC91ED4}"/>
            </c:ext>
          </c:extLst>
        </c:ser>
        <c:ser>
          <c:idx val="39"/>
          <c:order val="15"/>
          <c:tx>
            <c:strRef>
              <c:f>Sheet1!$C$21</c:f>
              <c:strCache>
                <c:ptCount val="1"/>
                <c:pt idx="0">
                  <c:v>8h</c:v>
                </c:pt>
              </c:strCache>
            </c:strRef>
          </c:tx>
          <c:spPr>
            <a:ln w="19050" cap="rnd">
              <a:solidFill>
                <a:schemeClr val="accent6">
                  <a:lumMod val="75000"/>
                </a:schemeClr>
              </a:solidFill>
              <a:prstDash val="lgDash"/>
              <a:round/>
            </a:ln>
            <a:effectLst/>
          </c:spPr>
          <c:marker>
            <c:symbol val="none"/>
          </c:marker>
          <c:xVal>
            <c:numRef>
              <c:f>Sheet1!$A$30:$A$78</c:f>
              <c:numCache>
                <c:formatCode>General</c:formatCode>
                <c:ptCount val="4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numCache>
            </c:numRef>
          </c:xVal>
          <c:yVal>
            <c:numRef>
              <c:f>Sheet1!$C$30:$C$70</c:f>
              <c:numCache>
                <c:formatCode>General</c:formatCode>
                <c:ptCount val="41"/>
                <c:pt idx="0">
                  <c:v>22.444444444444443</c:v>
                </c:pt>
                <c:pt idx="1">
                  <c:v>25</c:v>
                </c:pt>
                <c:pt idx="2">
                  <c:v>29.222222222222221</c:v>
                </c:pt>
                <c:pt idx="3">
                  <c:v>32.555555555555557</c:v>
                </c:pt>
                <c:pt idx="4">
                  <c:v>34.777777777777779</c:v>
                </c:pt>
                <c:pt idx="5">
                  <c:v>37.555555555555557</c:v>
                </c:pt>
                <c:pt idx="6">
                  <c:v>37.555555555555557</c:v>
                </c:pt>
                <c:pt idx="7">
                  <c:v>37.555555555555557</c:v>
                </c:pt>
                <c:pt idx="8">
                  <c:v>37.555555555555557</c:v>
                </c:pt>
                <c:pt idx="9">
                  <c:v>37.555555555555557</c:v>
                </c:pt>
                <c:pt idx="10">
                  <c:v>37.555555555555557</c:v>
                </c:pt>
                <c:pt idx="11">
                  <c:v>42.25</c:v>
                </c:pt>
                <c:pt idx="12">
                  <c:v>43.5</c:v>
                </c:pt>
                <c:pt idx="13">
                  <c:v>45.375</c:v>
                </c:pt>
                <c:pt idx="14">
                  <c:v>46.25</c:v>
                </c:pt>
                <c:pt idx="15">
                  <c:v>44.375</c:v>
                </c:pt>
                <c:pt idx="16">
                  <c:v>42.5</c:v>
                </c:pt>
                <c:pt idx="17">
                  <c:v>46.25</c:v>
                </c:pt>
                <c:pt idx="18">
                  <c:v>45.625</c:v>
                </c:pt>
                <c:pt idx="19">
                  <c:v>45.444444444444443</c:v>
                </c:pt>
                <c:pt idx="20">
                  <c:v>45.222222222222221</c:v>
                </c:pt>
                <c:pt idx="21">
                  <c:v>44.888888888888886</c:v>
                </c:pt>
                <c:pt idx="22">
                  <c:v>44.333333333333336</c:v>
                </c:pt>
                <c:pt idx="23">
                  <c:v>44.888888888888886</c:v>
                </c:pt>
                <c:pt idx="24">
                  <c:v>44.333333333333336</c:v>
                </c:pt>
                <c:pt idx="25">
                  <c:v>44.333333333333336</c:v>
                </c:pt>
                <c:pt idx="26">
                  <c:v>38.777777777777779</c:v>
                </c:pt>
                <c:pt idx="27">
                  <c:v>37.111111111111114</c:v>
                </c:pt>
                <c:pt idx="28">
                  <c:v>33.333333333333336</c:v>
                </c:pt>
                <c:pt idx="29">
                  <c:v>31.888888888888889</c:v>
                </c:pt>
                <c:pt idx="30">
                  <c:v>30.555555555555557</c:v>
                </c:pt>
                <c:pt idx="31">
                  <c:v>29.444444444444443</c:v>
                </c:pt>
                <c:pt idx="32">
                  <c:v>28.888888888888889</c:v>
                </c:pt>
                <c:pt idx="33">
                  <c:v>30</c:v>
                </c:pt>
                <c:pt idx="34">
                  <c:v>27.777777777777779</c:v>
                </c:pt>
                <c:pt idx="35">
                  <c:v>30</c:v>
                </c:pt>
                <c:pt idx="36">
                  <c:v>32.222222222222221</c:v>
                </c:pt>
                <c:pt idx="37">
                  <c:v>34.444444444444443</c:v>
                </c:pt>
                <c:pt idx="38">
                  <c:v>35</c:v>
                </c:pt>
                <c:pt idx="39">
                  <c:v>37.222222222222221</c:v>
                </c:pt>
                <c:pt idx="40">
                  <c:v>39.444444444444443</c:v>
                </c:pt>
              </c:numCache>
            </c:numRef>
          </c:yVal>
          <c:smooth val="1"/>
          <c:extLst>
            <c:ext xmlns:c16="http://schemas.microsoft.com/office/drawing/2014/chart" uri="{C3380CC4-5D6E-409C-BE32-E72D297353CC}">
              <c16:uniqueId val="{0000000F-9314-4996-BE76-291C3BC91ED4}"/>
            </c:ext>
          </c:extLst>
        </c:ser>
        <c:ser>
          <c:idx val="40"/>
          <c:order val="16"/>
          <c:tx>
            <c:v>AEGL</c:v>
          </c:tx>
          <c:spPr>
            <a:ln w="19050" cap="rnd">
              <a:solidFill>
                <a:srgbClr val="000000"/>
              </a:solidFill>
              <a:round/>
            </a:ln>
            <a:effectLst/>
          </c:spPr>
          <c:marker>
            <c:symbol val="none"/>
          </c:marker>
          <c:xVal>
            <c:numRef>
              <c:f>Sheet1!$E$22:$E$23</c:f>
              <c:numCache>
                <c:formatCode>General</c:formatCode>
                <c:ptCount val="2"/>
                <c:pt idx="0">
                  <c:v>0</c:v>
                </c:pt>
                <c:pt idx="1">
                  <c:v>48</c:v>
                </c:pt>
              </c:numCache>
            </c:numRef>
          </c:xVal>
          <c:yVal>
            <c:numRef>
              <c:f>Sheet1!$F$22:$F$23</c:f>
              <c:numCache>
                <c:formatCode>General</c:formatCode>
                <c:ptCount val="2"/>
                <c:pt idx="0">
                  <c:v>90</c:v>
                </c:pt>
                <c:pt idx="1">
                  <c:v>90</c:v>
                </c:pt>
              </c:numCache>
            </c:numRef>
          </c:yVal>
          <c:smooth val="1"/>
          <c:extLst>
            <c:ext xmlns:c16="http://schemas.microsoft.com/office/drawing/2014/chart" uri="{C3380CC4-5D6E-409C-BE32-E72D297353CC}">
              <c16:uniqueId val="{00000010-9314-4996-BE76-291C3BC91ED4}"/>
            </c:ext>
          </c:extLst>
        </c:ser>
        <c:ser>
          <c:idx val="41"/>
          <c:order val="17"/>
          <c:tx>
            <c:strRef>
              <c:f>Sheet1!$G$21</c:f>
              <c:strCache>
                <c:ptCount val="1"/>
                <c:pt idx="0">
                  <c:v>REL-1h</c:v>
                </c:pt>
              </c:strCache>
            </c:strRef>
          </c:tx>
          <c:spPr>
            <a:ln w="19050" cap="rnd">
              <a:solidFill>
                <a:srgbClr val="FF0000"/>
              </a:solidFill>
              <a:round/>
            </a:ln>
            <a:effectLst/>
          </c:spPr>
          <c:marker>
            <c:symbol val="none"/>
          </c:marker>
          <c:xVal>
            <c:numRef>
              <c:f>Sheet1!$G$22:$G$23</c:f>
              <c:numCache>
                <c:formatCode>General</c:formatCode>
                <c:ptCount val="2"/>
                <c:pt idx="0">
                  <c:v>0</c:v>
                </c:pt>
                <c:pt idx="1">
                  <c:v>48</c:v>
                </c:pt>
              </c:numCache>
            </c:numRef>
          </c:xVal>
          <c:yVal>
            <c:numRef>
              <c:f>Sheet1!$H$22:$H$23</c:f>
              <c:numCache>
                <c:formatCode>General</c:formatCode>
                <c:ptCount val="2"/>
                <c:pt idx="0">
                  <c:v>65</c:v>
                </c:pt>
                <c:pt idx="1">
                  <c:v>65</c:v>
                </c:pt>
              </c:numCache>
            </c:numRef>
          </c:yVal>
          <c:smooth val="1"/>
          <c:extLst>
            <c:ext xmlns:c16="http://schemas.microsoft.com/office/drawing/2014/chart" uri="{C3380CC4-5D6E-409C-BE32-E72D297353CC}">
              <c16:uniqueId val="{00000011-9314-4996-BE76-291C3BC91ED4}"/>
            </c:ext>
          </c:extLst>
        </c:ser>
        <c:ser>
          <c:idx val="42"/>
          <c:order val="18"/>
          <c:tx>
            <c:strRef>
              <c:f>Sheet1!$B$21</c:f>
              <c:strCache>
                <c:ptCount val="1"/>
                <c:pt idx="0">
                  <c:v>Exposure Concentration</c:v>
                </c:pt>
              </c:strCache>
            </c:strRef>
          </c:tx>
          <c:spPr>
            <a:ln>
              <a:solidFill>
                <a:schemeClr val="tx1"/>
              </a:solidFill>
            </a:ln>
          </c:spPr>
          <c:marker>
            <c:symbol val="none"/>
          </c:marker>
          <c:xVal>
            <c:numRef>
              <c:f>Sheet1!$A$30:$A$78</c:f>
              <c:numCache>
                <c:formatCode>General</c:formatCode>
                <c:ptCount val="4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numCache>
            </c:numRef>
          </c:xVal>
          <c:yVal>
            <c:numRef>
              <c:f>Sheet1!$B$30:$B$78</c:f>
              <c:numCache>
                <c:formatCode>General</c:formatCode>
                <c:ptCount val="49"/>
                <c:pt idx="0">
                  <c:v>30</c:v>
                </c:pt>
                <c:pt idx="1">
                  <c:v>33</c:v>
                </c:pt>
                <c:pt idx="2">
                  <c:v>50</c:v>
                </c:pt>
                <c:pt idx="3">
                  <c:v>45</c:v>
                </c:pt>
                <c:pt idx="4">
                  <c:v>50</c:v>
                </c:pt>
                <c:pt idx="5">
                  <c:v>50</c:v>
                </c:pt>
                <c:pt idx="6">
                  <c:v>0</c:v>
                </c:pt>
                <c:pt idx="7">
                  <c:v>0</c:v>
                </c:pt>
                <c:pt idx="8">
                  <c:v>0</c:v>
                </c:pt>
                <c:pt idx="9">
                  <c:v>0</c:v>
                </c:pt>
                <c:pt idx="10">
                  <c:v>0</c:v>
                </c:pt>
                <c:pt idx="11">
                  <c:v>45</c:v>
                </c:pt>
                <c:pt idx="12">
                  <c:v>45</c:v>
                </c:pt>
                <c:pt idx="13">
                  <c:v>45</c:v>
                </c:pt>
                <c:pt idx="14">
                  <c:v>40</c:v>
                </c:pt>
                <c:pt idx="15">
                  <c:v>35</c:v>
                </c:pt>
                <c:pt idx="16">
                  <c:v>30</c:v>
                </c:pt>
                <c:pt idx="17">
                  <c:v>80</c:v>
                </c:pt>
                <c:pt idx="18">
                  <c:v>45</c:v>
                </c:pt>
                <c:pt idx="19">
                  <c:v>44</c:v>
                </c:pt>
                <c:pt idx="20">
                  <c:v>43</c:v>
                </c:pt>
                <c:pt idx="21">
                  <c:v>42</c:v>
                </c:pt>
                <c:pt idx="22">
                  <c:v>40</c:v>
                </c:pt>
                <c:pt idx="23">
                  <c:v>45</c:v>
                </c:pt>
                <c:pt idx="24">
                  <c:v>30</c:v>
                </c:pt>
                <c:pt idx="25">
                  <c:v>30</c:v>
                </c:pt>
                <c:pt idx="26">
                  <c:v>30</c:v>
                </c:pt>
                <c:pt idx="27">
                  <c:v>30</c:v>
                </c:pt>
                <c:pt idx="28">
                  <c:v>10</c:v>
                </c:pt>
                <c:pt idx="29">
                  <c:v>30</c:v>
                </c:pt>
                <c:pt idx="30">
                  <c:v>30</c:v>
                </c:pt>
                <c:pt idx="31">
                  <c:v>30</c:v>
                </c:pt>
                <c:pt idx="32">
                  <c:v>40</c:v>
                </c:pt>
                <c:pt idx="33">
                  <c:v>40</c:v>
                </c:pt>
                <c:pt idx="34">
                  <c:v>10</c:v>
                </c:pt>
                <c:pt idx="35">
                  <c:v>50</c:v>
                </c:pt>
                <c:pt idx="36">
                  <c:v>50</c:v>
                </c:pt>
                <c:pt idx="37">
                  <c:v>30</c:v>
                </c:pt>
                <c:pt idx="38">
                  <c:v>35</c:v>
                </c:pt>
                <c:pt idx="39">
                  <c:v>50</c:v>
                </c:pt>
                <c:pt idx="40">
                  <c:v>50</c:v>
                </c:pt>
                <c:pt idx="41">
                  <c:v>36</c:v>
                </c:pt>
                <c:pt idx="42">
                  <c:v>50</c:v>
                </c:pt>
                <c:pt idx="43">
                  <c:v>50</c:v>
                </c:pt>
                <c:pt idx="44">
                  <c:v>37</c:v>
                </c:pt>
                <c:pt idx="45">
                  <c:v>50</c:v>
                </c:pt>
                <c:pt idx="46">
                  <c:v>50</c:v>
                </c:pt>
                <c:pt idx="47">
                  <c:v>38</c:v>
                </c:pt>
                <c:pt idx="48">
                  <c:v>50</c:v>
                </c:pt>
              </c:numCache>
            </c:numRef>
          </c:yVal>
          <c:smooth val="1"/>
          <c:extLst>
            <c:ext xmlns:c16="http://schemas.microsoft.com/office/drawing/2014/chart" uri="{C3380CC4-5D6E-409C-BE32-E72D297353CC}">
              <c16:uniqueId val="{00000012-9314-4996-BE76-291C3BC91ED4}"/>
            </c:ext>
          </c:extLst>
        </c:ser>
        <c:ser>
          <c:idx val="43"/>
          <c:order val="19"/>
          <c:tx>
            <c:v>AEGL</c:v>
          </c:tx>
          <c:spPr>
            <a:ln>
              <a:solidFill>
                <a:srgbClr val="000000"/>
              </a:solidFill>
            </a:ln>
          </c:spPr>
          <c:marker>
            <c:symbol val="none"/>
          </c:marker>
          <c:xVal>
            <c:numRef>
              <c:f>Sheet1!$E$22:$E$23</c:f>
              <c:numCache>
                <c:formatCode>General</c:formatCode>
                <c:ptCount val="2"/>
                <c:pt idx="0">
                  <c:v>0</c:v>
                </c:pt>
                <c:pt idx="1">
                  <c:v>48</c:v>
                </c:pt>
              </c:numCache>
            </c:numRef>
          </c:xVal>
          <c:yVal>
            <c:numRef>
              <c:f>Sheet1!$F$22:$F$23</c:f>
              <c:numCache>
                <c:formatCode>General</c:formatCode>
                <c:ptCount val="2"/>
                <c:pt idx="0">
                  <c:v>90</c:v>
                </c:pt>
                <c:pt idx="1">
                  <c:v>90</c:v>
                </c:pt>
              </c:numCache>
            </c:numRef>
          </c:yVal>
          <c:smooth val="1"/>
          <c:extLst>
            <c:ext xmlns:c16="http://schemas.microsoft.com/office/drawing/2014/chart" uri="{C3380CC4-5D6E-409C-BE32-E72D297353CC}">
              <c16:uniqueId val="{00000013-9314-4996-BE76-291C3BC91ED4}"/>
            </c:ext>
          </c:extLst>
        </c:ser>
        <c:ser>
          <c:idx val="44"/>
          <c:order val="20"/>
          <c:tx>
            <c:strRef>
              <c:f>Sheet1!$G$21</c:f>
              <c:strCache>
                <c:ptCount val="1"/>
                <c:pt idx="0">
                  <c:v>REL-1h</c:v>
                </c:pt>
              </c:strCache>
            </c:strRef>
          </c:tx>
          <c:spPr>
            <a:ln>
              <a:solidFill>
                <a:srgbClr val="FF0000"/>
              </a:solidFill>
            </a:ln>
          </c:spPr>
          <c:marker>
            <c:symbol val="none"/>
          </c:marker>
          <c:xVal>
            <c:numRef>
              <c:f>Sheet1!$G$22:$G$23</c:f>
              <c:numCache>
                <c:formatCode>General</c:formatCode>
                <c:ptCount val="2"/>
                <c:pt idx="0">
                  <c:v>0</c:v>
                </c:pt>
                <c:pt idx="1">
                  <c:v>48</c:v>
                </c:pt>
              </c:numCache>
            </c:numRef>
          </c:xVal>
          <c:yVal>
            <c:numRef>
              <c:f>Sheet1!$H$22:$H$23</c:f>
              <c:numCache>
                <c:formatCode>General</c:formatCode>
                <c:ptCount val="2"/>
                <c:pt idx="0">
                  <c:v>65</c:v>
                </c:pt>
                <c:pt idx="1">
                  <c:v>65</c:v>
                </c:pt>
              </c:numCache>
            </c:numRef>
          </c:yVal>
          <c:smooth val="1"/>
          <c:extLst>
            <c:ext xmlns:c16="http://schemas.microsoft.com/office/drawing/2014/chart" uri="{C3380CC4-5D6E-409C-BE32-E72D297353CC}">
              <c16:uniqueId val="{00000014-9314-4996-BE76-291C3BC91ED4}"/>
            </c:ext>
          </c:extLst>
        </c:ser>
        <c:ser>
          <c:idx val="45"/>
          <c:order val="21"/>
          <c:tx>
            <c:strRef>
              <c:f>Sheet1!$C$21</c:f>
              <c:strCache>
                <c:ptCount val="1"/>
                <c:pt idx="0">
                  <c:v>8h</c:v>
                </c:pt>
              </c:strCache>
            </c:strRef>
          </c:tx>
          <c:spPr>
            <a:ln w="19050" cap="rnd">
              <a:solidFill>
                <a:schemeClr val="accent2">
                  <a:lumMod val="75000"/>
                </a:schemeClr>
              </a:solidFill>
              <a:prstDash val="lgDash"/>
              <a:round/>
            </a:ln>
            <a:effectLst/>
          </c:spPr>
          <c:marker>
            <c:symbol val="none"/>
          </c:marker>
          <c:xVal>
            <c:numRef>
              <c:f>Sheet1!$A$30:$A$78</c:f>
              <c:numCache>
                <c:formatCode>General</c:formatCode>
                <c:ptCount val="4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numCache>
            </c:numRef>
          </c:xVal>
          <c:yVal>
            <c:numRef>
              <c:f>Sheet1!$C$30:$C$78</c:f>
              <c:numCache>
                <c:formatCode>General</c:formatCode>
                <c:ptCount val="49"/>
                <c:pt idx="0">
                  <c:v>22.444444444444443</c:v>
                </c:pt>
                <c:pt idx="1">
                  <c:v>25</c:v>
                </c:pt>
                <c:pt idx="2">
                  <c:v>29.222222222222221</c:v>
                </c:pt>
                <c:pt idx="3">
                  <c:v>32.555555555555557</c:v>
                </c:pt>
                <c:pt idx="4">
                  <c:v>34.777777777777779</c:v>
                </c:pt>
                <c:pt idx="5">
                  <c:v>37.555555555555557</c:v>
                </c:pt>
                <c:pt idx="6">
                  <c:v>37.555555555555557</c:v>
                </c:pt>
                <c:pt idx="7">
                  <c:v>37.555555555555557</c:v>
                </c:pt>
                <c:pt idx="8">
                  <c:v>37.555555555555557</c:v>
                </c:pt>
                <c:pt idx="9">
                  <c:v>37.555555555555557</c:v>
                </c:pt>
                <c:pt idx="10">
                  <c:v>37.555555555555557</c:v>
                </c:pt>
                <c:pt idx="11">
                  <c:v>42.25</c:v>
                </c:pt>
                <c:pt idx="12">
                  <c:v>43.5</c:v>
                </c:pt>
                <c:pt idx="13">
                  <c:v>45.375</c:v>
                </c:pt>
                <c:pt idx="14">
                  <c:v>46.25</c:v>
                </c:pt>
                <c:pt idx="15">
                  <c:v>44.375</c:v>
                </c:pt>
                <c:pt idx="16">
                  <c:v>42.5</c:v>
                </c:pt>
                <c:pt idx="17">
                  <c:v>46.25</c:v>
                </c:pt>
                <c:pt idx="18">
                  <c:v>45.625</c:v>
                </c:pt>
                <c:pt idx="19">
                  <c:v>45.444444444444443</c:v>
                </c:pt>
                <c:pt idx="20">
                  <c:v>45.222222222222221</c:v>
                </c:pt>
                <c:pt idx="21">
                  <c:v>44.888888888888886</c:v>
                </c:pt>
                <c:pt idx="22">
                  <c:v>44.333333333333336</c:v>
                </c:pt>
                <c:pt idx="23">
                  <c:v>44.888888888888886</c:v>
                </c:pt>
                <c:pt idx="24">
                  <c:v>44.333333333333336</c:v>
                </c:pt>
                <c:pt idx="25">
                  <c:v>44.333333333333336</c:v>
                </c:pt>
                <c:pt idx="26">
                  <c:v>38.777777777777779</c:v>
                </c:pt>
                <c:pt idx="27">
                  <c:v>37.111111111111114</c:v>
                </c:pt>
                <c:pt idx="28">
                  <c:v>33.333333333333336</c:v>
                </c:pt>
                <c:pt idx="29">
                  <c:v>31.888888888888889</c:v>
                </c:pt>
                <c:pt idx="30">
                  <c:v>30.555555555555557</c:v>
                </c:pt>
                <c:pt idx="31">
                  <c:v>29.444444444444443</c:v>
                </c:pt>
                <c:pt idx="32">
                  <c:v>28.888888888888889</c:v>
                </c:pt>
                <c:pt idx="33">
                  <c:v>30</c:v>
                </c:pt>
                <c:pt idx="34">
                  <c:v>27.777777777777779</c:v>
                </c:pt>
                <c:pt idx="35">
                  <c:v>30</c:v>
                </c:pt>
                <c:pt idx="36">
                  <c:v>32.222222222222221</c:v>
                </c:pt>
                <c:pt idx="37">
                  <c:v>34.444444444444443</c:v>
                </c:pt>
                <c:pt idx="38">
                  <c:v>35</c:v>
                </c:pt>
                <c:pt idx="39">
                  <c:v>37.222222222222221</c:v>
                </c:pt>
                <c:pt idx="40">
                  <c:v>39.444444444444443</c:v>
                </c:pt>
                <c:pt idx="41">
                  <c:v>39</c:v>
                </c:pt>
                <c:pt idx="42">
                  <c:v>40.111111111111114</c:v>
                </c:pt>
                <c:pt idx="43">
                  <c:v>44.555555555555557</c:v>
                </c:pt>
                <c:pt idx="44">
                  <c:v>43.111111111111114</c:v>
                </c:pt>
                <c:pt idx="45">
                  <c:v>43.111111111111114</c:v>
                </c:pt>
                <c:pt idx="46">
                  <c:v>45.333333333333336</c:v>
                </c:pt>
                <c:pt idx="47">
                  <c:v>45.666666666666664</c:v>
                </c:pt>
                <c:pt idx="48">
                  <c:v>45.666666666666664</c:v>
                </c:pt>
              </c:numCache>
            </c:numRef>
          </c:yVal>
          <c:smooth val="1"/>
          <c:extLst>
            <c:ext xmlns:c16="http://schemas.microsoft.com/office/drawing/2014/chart" uri="{C3380CC4-5D6E-409C-BE32-E72D297353CC}">
              <c16:uniqueId val="{00000015-9314-4996-BE76-291C3BC91ED4}"/>
            </c:ext>
          </c:extLst>
        </c:ser>
        <c:ser>
          <c:idx val="46"/>
          <c:order val="22"/>
          <c:tx>
            <c:v>AEGL</c:v>
          </c:tx>
          <c:spPr>
            <a:ln w="19050" cap="rnd">
              <a:solidFill>
                <a:srgbClr val="000000"/>
              </a:solidFill>
              <a:round/>
            </a:ln>
            <a:effectLst/>
          </c:spPr>
          <c:marker>
            <c:symbol val="none"/>
          </c:marker>
          <c:xVal>
            <c:numRef>
              <c:f>Sheet1!$E$22:$E$23</c:f>
              <c:numCache>
                <c:formatCode>General</c:formatCode>
                <c:ptCount val="2"/>
                <c:pt idx="0">
                  <c:v>0</c:v>
                </c:pt>
                <c:pt idx="1">
                  <c:v>48</c:v>
                </c:pt>
              </c:numCache>
            </c:numRef>
          </c:xVal>
          <c:yVal>
            <c:numRef>
              <c:f>Sheet1!$F$22:$F$23</c:f>
              <c:numCache>
                <c:formatCode>General</c:formatCode>
                <c:ptCount val="2"/>
                <c:pt idx="0">
                  <c:v>90</c:v>
                </c:pt>
                <c:pt idx="1">
                  <c:v>90</c:v>
                </c:pt>
              </c:numCache>
            </c:numRef>
          </c:yVal>
          <c:smooth val="1"/>
          <c:extLst>
            <c:ext xmlns:c16="http://schemas.microsoft.com/office/drawing/2014/chart" uri="{C3380CC4-5D6E-409C-BE32-E72D297353CC}">
              <c16:uniqueId val="{00000016-9314-4996-BE76-291C3BC91ED4}"/>
            </c:ext>
          </c:extLst>
        </c:ser>
        <c:ser>
          <c:idx val="47"/>
          <c:order val="23"/>
          <c:tx>
            <c:strRef>
              <c:f>Sheet1!$M$21</c:f>
              <c:strCache>
                <c:ptCount val="1"/>
                <c:pt idx="0">
                  <c:v>Exposure Concentration average</c:v>
                </c:pt>
              </c:strCache>
            </c:strRef>
          </c:tx>
          <c:spPr>
            <a:ln w="19050" cap="rnd">
              <a:solidFill>
                <a:schemeClr val="accent6">
                  <a:lumMod val="75000"/>
                </a:schemeClr>
              </a:solidFill>
              <a:prstDash val="dashDot"/>
              <a:round/>
            </a:ln>
            <a:effectLst/>
          </c:spPr>
          <c:marker>
            <c:symbol val="none"/>
          </c:marker>
          <c:xVal>
            <c:numRef>
              <c:f>Sheet1!$M$22:$M$23</c:f>
              <c:numCache>
                <c:formatCode>General</c:formatCode>
                <c:ptCount val="2"/>
                <c:pt idx="0">
                  <c:v>0</c:v>
                </c:pt>
                <c:pt idx="1">
                  <c:v>48</c:v>
                </c:pt>
              </c:numCache>
            </c:numRef>
          </c:xVal>
          <c:yVal>
            <c:numRef>
              <c:f>Sheet1!$N$22:$N$23</c:f>
              <c:numCache>
                <c:formatCode>General</c:formatCode>
                <c:ptCount val="2"/>
                <c:pt idx="0">
                  <c:v>36.183673469387756</c:v>
                </c:pt>
                <c:pt idx="1">
                  <c:v>36.183673469387756</c:v>
                </c:pt>
              </c:numCache>
            </c:numRef>
          </c:yVal>
          <c:smooth val="1"/>
          <c:extLst>
            <c:ext xmlns:c16="http://schemas.microsoft.com/office/drawing/2014/chart" uri="{C3380CC4-5D6E-409C-BE32-E72D297353CC}">
              <c16:uniqueId val="{00000017-9314-4996-BE76-291C3BC91ED4}"/>
            </c:ext>
          </c:extLst>
        </c:ser>
        <c:ser>
          <c:idx val="12"/>
          <c:order val="24"/>
          <c:tx>
            <c:strRef>
              <c:f>Sheet1!$B$21</c:f>
              <c:strCache>
                <c:ptCount val="1"/>
                <c:pt idx="0">
                  <c:v>Exposure Concentration</c:v>
                </c:pt>
              </c:strCache>
            </c:strRef>
          </c:tx>
          <c:spPr>
            <a:ln>
              <a:solidFill>
                <a:schemeClr val="tx1"/>
              </a:solidFill>
            </a:ln>
          </c:spPr>
          <c:marker>
            <c:symbol val="none"/>
          </c:marker>
          <c:xVal>
            <c:numRef>
              <c:f>Sheet1!$A$30:$A$78</c:f>
              <c:numCache>
                <c:formatCode>General</c:formatCode>
                <c:ptCount val="4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numCache>
            </c:numRef>
          </c:xVal>
          <c:yVal>
            <c:numRef>
              <c:f>Sheet1!$B$30:$B$70</c:f>
              <c:numCache>
                <c:formatCode>General</c:formatCode>
                <c:ptCount val="41"/>
                <c:pt idx="0">
                  <c:v>30</c:v>
                </c:pt>
                <c:pt idx="1">
                  <c:v>33</c:v>
                </c:pt>
                <c:pt idx="2">
                  <c:v>50</c:v>
                </c:pt>
                <c:pt idx="3">
                  <c:v>45</c:v>
                </c:pt>
                <c:pt idx="4">
                  <c:v>50</c:v>
                </c:pt>
                <c:pt idx="5">
                  <c:v>50</c:v>
                </c:pt>
                <c:pt idx="6">
                  <c:v>0</c:v>
                </c:pt>
                <c:pt idx="7">
                  <c:v>0</c:v>
                </c:pt>
                <c:pt idx="8">
                  <c:v>0</c:v>
                </c:pt>
                <c:pt idx="9">
                  <c:v>0</c:v>
                </c:pt>
                <c:pt idx="10">
                  <c:v>0</c:v>
                </c:pt>
                <c:pt idx="11">
                  <c:v>45</c:v>
                </c:pt>
                <c:pt idx="12">
                  <c:v>45</c:v>
                </c:pt>
                <c:pt idx="13">
                  <c:v>45</c:v>
                </c:pt>
                <c:pt idx="14">
                  <c:v>40</c:v>
                </c:pt>
                <c:pt idx="15">
                  <c:v>35</c:v>
                </c:pt>
                <c:pt idx="16">
                  <c:v>30</c:v>
                </c:pt>
                <c:pt idx="17">
                  <c:v>80</c:v>
                </c:pt>
                <c:pt idx="18">
                  <c:v>45</c:v>
                </c:pt>
                <c:pt idx="19">
                  <c:v>44</c:v>
                </c:pt>
                <c:pt idx="20">
                  <c:v>43</c:v>
                </c:pt>
                <c:pt idx="21">
                  <c:v>42</c:v>
                </c:pt>
                <c:pt idx="22">
                  <c:v>40</c:v>
                </c:pt>
                <c:pt idx="23">
                  <c:v>45</c:v>
                </c:pt>
                <c:pt idx="24">
                  <c:v>30</c:v>
                </c:pt>
                <c:pt idx="25">
                  <c:v>30</c:v>
                </c:pt>
                <c:pt idx="26">
                  <c:v>30</c:v>
                </c:pt>
                <c:pt idx="27">
                  <c:v>30</c:v>
                </c:pt>
                <c:pt idx="28">
                  <c:v>10</c:v>
                </c:pt>
                <c:pt idx="29">
                  <c:v>30</c:v>
                </c:pt>
                <c:pt idx="30">
                  <c:v>30</c:v>
                </c:pt>
                <c:pt idx="31">
                  <c:v>30</c:v>
                </c:pt>
                <c:pt idx="32">
                  <c:v>40</c:v>
                </c:pt>
                <c:pt idx="33">
                  <c:v>40</c:v>
                </c:pt>
                <c:pt idx="34">
                  <c:v>10</c:v>
                </c:pt>
                <c:pt idx="35">
                  <c:v>50</c:v>
                </c:pt>
                <c:pt idx="36">
                  <c:v>50</c:v>
                </c:pt>
                <c:pt idx="37">
                  <c:v>30</c:v>
                </c:pt>
                <c:pt idx="38">
                  <c:v>35</c:v>
                </c:pt>
                <c:pt idx="39">
                  <c:v>50</c:v>
                </c:pt>
                <c:pt idx="40">
                  <c:v>50</c:v>
                </c:pt>
              </c:numCache>
            </c:numRef>
          </c:yVal>
          <c:smooth val="1"/>
          <c:extLst>
            <c:ext xmlns:c16="http://schemas.microsoft.com/office/drawing/2014/chart" uri="{C3380CC4-5D6E-409C-BE32-E72D297353CC}">
              <c16:uniqueId val="{00000018-9314-4996-BE76-291C3BC91ED4}"/>
            </c:ext>
          </c:extLst>
        </c:ser>
        <c:ser>
          <c:idx val="13"/>
          <c:order val="25"/>
          <c:tx>
            <c:v>AEGL</c:v>
          </c:tx>
          <c:spPr>
            <a:ln>
              <a:solidFill>
                <a:srgbClr val="000000"/>
              </a:solidFill>
            </a:ln>
          </c:spPr>
          <c:marker>
            <c:symbol val="none"/>
          </c:marker>
          <c:xVal>
            <c:numRef>
              <c:f>Sheet1!$E$22:$E$23</c:f>
              <c:numCache>
                <c:formatCode>General</c:formatCode>
                <c:ptCount val="2"/>
                <c:pt idx="0">
                  <c:v>0</c:v>
                </c:pt>
                <c:pt idx="1">
                  <c:v>48</c:v>
                </c:pt>
              </c:numCache>
            </c:numRef>
          </c:xVal>
          <c:yVal>
            <c:numRef>
              <c:f>Sheet1!$F$22:$F$23</c:f>
              <c:numCache>
                <c:formatCode>General</c:formatCode>
                <c:ptCount val="2"/>
                <c:pt idx="0">
                  <c:v>90</c:v>
                </c:pt>
                <c:pt idx="1">
                  <c:v>90</c:v>
                </c:pt>
              </c:numCache>
            </c:numRef>
          </c:yVal>
          <c:smooth val="1"/>
          <c:extLst>
            <c:ext xmlns:c16="http://schemas.microsoft.com/office/drawing/2014/chart" uri="{C3380CC4-5D6E-409C-BE32-E72D297353CC}">
              <c16:uniqueId val="{00000019-9314-4996-BE76-291C3BC91ED4}"/>
            </c:ext>
          </c:extLst>
        </c:ser>
        <c:ser>
          <c:idx val="14"/>
          <c:order val="26"/>
          <c:tx>
            <c:strRef>
              <c:f>Sheet1!$G$21</c:f>
              <c:strCache>
                <c:ptCount val="1"/>
                <c:pt idx="0">
                  <c:v>REL-1h</c:v>
                </c:pt>
              </c:strCache>
            </c:strRef>
          </c:tx>
          <c:spPr>
            <a:ln>
              <a:solidFill>
                <a:srgbClr val="FF0000"/>
              </a:solidFill>
            </a:ln>
          </c:spPr>
          <c:marker>
            <c:symbol val="none"/>
          </c:marker>
          <c:xVal>
            <c:numRef>
              <c:f>Sheet1!$G$22:$G$23</c:f>
              <c:numCache>
                <c:formatCode>General</c:formatCode>
                <c:ptCount val="2"/>
                <c:pt idx="0">
                  <c:v>0</c:v>
                </c:pt>
                <c:pt idx="1">
                  <c:v>48</c:v>
                </c:pt>
              </c:numCache>
            </c:numRef>
          </c:xVal>
          <c:yVal>
            <c:numRef>
              <c:f>Sheet1!$H$22:$H$23</c:f>
              <c:numCache>
                <c:formatCode>General</c:formatCode>
                <c:ptCount val="2"/>
                <c:pt idx="0">
                  <c:v>65</c:v>
                </c:pt>
                <c:pt idx="1">
                  <c:v>65</c:v>
                </c:pt>
              </c:numCache>
            </c:numRef>
          </c:yVal>
          <c:smooth val="1"/>
          <c:extLst>
            <c:ext xmlns:c16="http://schemas.microsoft.com/office/drawing/2014/chart" uri="{C3380CC4-5D6E-409C-BE32-E72D297353CC}">
              <c16:uniqueId val="{0000001A-9314-4996-BE76-291C3BC91ED4}"/>
            </c:ext>
          </c:extLst>
        </c:ser>
        <c:ser>
          <c:idx val="15"/>
          <c:order val="27"/>
          <c:tx>
            <c:strRef>
              <c:f>Sheet1!$C$21</c:f>
              <c:strCache>
                <c:ptCount val="1"/>
                <c:pt idx="0">
                  <c:v>8h</c:v>
                </c:pt>
              </c:strCache>
            </c:strRef>
          </c:tx>
          <c:spPr>
            <a:ln w="19050" cap="rnd">
              <a:solidFill>
                <a:schemeClr val="accent6">
                  <a:lumMod val="75000"/>
                </a:schemeClr>
              </a:solidFill>
              <a:prstDash val="lgDash"/>
              <a:round/>
            </a:ln>
            <a:effectLst/>
          </c:spPr>
          <c:marker>
            <c:symbol val="none"/>
          </c:marker>
          <c:xVal>
            <c:numRef>
              <c:f>Sheet1!$A$30:$A$78</c:f>
              <c:numCache>
                <c:formatCode>General</c:formatCode>
                <c:ptCount val="4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numCache>
            </c:numRef>
          </c:xVal>
          <c:yVal>
            <c:numRef>
              <c:f>Sheet1!$C$30:$C$70</c:f>
              <c:numCache>
                <c:formatCode>General</c:formatCode>
                <c:ptCount val="41"/>
                <c:pt idx="0">
                  <c:v>22.444444444444443</c:v>
                </c:pt>
                <c:pt idx="1">
                  <c:v>25</c:v>
                </c:pt>
                <c:pt idx="2">
                  <c:v>29.222222222222221</c:v>
                </c:pt>
                <c:pt idx="3">
                  <c:v>32.555555555555557</c:v>
                </c:pt>
                <c:pt idx="4">
                  <c:v>34.777777777777779</c:v>
                </c:pt>
                <c:pt idx="5">
                  <c:v>37.555555555555557</c:v>
                </c:pt>
                <c:pt idx="6">
                  <c:v>37.555555555555557</c:v>
                </c:pt>
                <c:pt idx="7">
                  <c:v>37.555555555555557</c:v>
                </c:pt>
                <c:pt idx="8">
                  <c:v>37.555555555555557</c:v>
                </c:pt>
                <c:pt idx="9">
                  <c:v>37.555555555555557</c:v>
                </c:pt>
                <c:pt idx="10">
                  <c:v>37.555555555555557</c:v>
                </c:pt>
                <c:pt idx="11">
                  <c:v>42.25</c:v>
                </c:pt>
                <c:pt idx="12">
                  <c:v>43.5</c:v>
                </c:pt>
                <c:pt idx="13">
                  <c:v>45.375</c:v>
                </c:pt>
                <c:pt idx="14">
                  <c:v>46.25</c:v>
                </c:pt>
                <c:pt idx="15">
                  <c:v>44.375</c:v>
                </c:pt>
                <c:pt idx="16">
                  <c:v>42.5</c:v>
                </c:pt>
                <c:pt idx="17">
                  <c:v>46.25</c:v>
                </c:pt>
                <c:pt idx="18">
                  <c:v>45.625</c:v>
                </c:pt>
                <c:pt idx="19">
                  <c:v>45.444444444444443</c:v>
                </c:pt>
                <c:pt idx="20">
                  <c:v>45.222222222222221</c:v>
                </c:pt>
                <c:pt idx="21">
                  <c:v>44.888888888888886</c:v>
                </c:pt>
                <c:pt idx="22">
                  <c:v>44.333333333333336</c:v>
                </c:pt>
                <c:pt idx="23">
                  <c:v>44.888888888888886</c:v>
                </c:pt>
                <c:pt idx="24">
                  <c:v>44.333333333333336</c:v>
                </c:pt>
                <c:pt idx="25">
                  <c:v>44.333333333333336</c:v>
                </c:pt>
                <c:pt idx="26">
                  <c:v>38.777777777777779</c:v>
                </c:pt>
                <c:pt idx="27">
                  <c:v>37.111111111111114</c:v>
                </c:pt>
                <c:pt idx="28">
                  <c:v>33.333333333333336</c:v>
                </c:pt>
                <c:pt idx="29">
                  <c:v>31.888888888888889</c:v>
                </c:pt>
                <c:pt idx="30">
                  <c:v>30.555555555555557</c:v>
                </c:pt>
                <c:pt idx="31">
                  <c:v>29.444444444444443</c:v>
                </c:pt>
                <c:pt idx="32">
                  <c:v>28.888888888888889</c:v>
                </c:pt>
                <c:pt idx="33">
                  <c:v>30</c:v>
                </c:pt>
                <c:pt idx="34">
                  <c:v>27.777777777777779</c:v>
                </c:pt>
                <c:pt idx="35">
                  <c:v>30</c:v>
                </c:pt>
                <c:pt idx="36">
                  <c:v>32.222222222222221</c:v>
                </c:pt>
                <c:pt idx="37">
                  <c:v>34.444444444444443</c:v>
                </c:pt>
                <c:pt idx="38">
                  <c:v>35</c:v>
                </c:pt>
                <c:pt idx="39">
                  <c:v>37.222222222222221</c:v>
                </c:pt>
                <c:pt idx="40">
                  <c:v>39.444444444444443</c:v>
                </c:pt>
              </c:numCache>
            </c:numRef>
          </c:yVal>
          <c:smooth val="1"/>
          <c:extLst>
            <c:ext xmlns:c16="http://schemas.microsoft.com/office/drawing/2014/chart" uri="{C3380CC4-5D6E-409C-BE32-E72D297353CC}">
              <c16:uniqueId val="{0000001B-9314-4996-BE76-291C3BC91ED4}"/>
            </c:ext>
          </c:extLst>
        </c:ser>
        <c:ser>
          <c:idx val="16"/>
          <c:order val="28"/>
          <c:tx>
            <c:v>AEGL</c:v>
          </c:tx>
          <c:spPr>
            <a:ln w="19050" cap="rnd">
              <a:solidFill>
                <a:srgbClr val="000000"/>
              </a:solidFill>
              <a:round/>
            </a:ln>
            <a:effectLst/>
          </c:spPr>
          <c:marker>
            <c:symbol val="none"/>
          </c:marker>
          <c:xVal>
            <c:numRef>
              <c:f>Sheet1!$E$22:$E$23</c:f>
              <c:numCache>
                <c:formatCode>General</c:formatCode>
                <c:ptCount val="2"/>
                <c:pt idx="0">
                  <c:v>0</c:v>
                </c:pt>
                <c:pt idx="1">
                  <c:v>48</c:v>
                </c:pt>
              </c:numCache>
            </c:numRef>
          </c:xVal>
          <c:yVal>
            <c:numRef>
              <c:f>Sheet1!$F$22:$F$23</c:f>
              <c:numCache>
                <c:formatCode>General</c:formatCode>
                <c:ptCount val="2"/>
                <c:pt idx="0">
                  <c:v>90</c:v>
                </c:pt>
                <c:pt idx="1">
                  <c:v>90</c:v>
                </c:pt>
              </c:numCache>
            </c:numRef>
          </c:yVal>
          <c:smooth val="1"/>
          <c:extLst>
            <c:ext xmlns:c16="http://schemas.microsoft.com/office/drawing/2014/chart" uri="{C3380CC4-5D6E-409C-BE32-E72D297353CC}">
              <c16:uniqueId val="{0000001C-9314-4996-BE76-291C3BC91ED4}"/>
            </c:ext>
          </c:extLst>
        </c:ser>
        <c:ser>
          <c:idx val="17"/>
          <c:order val="29"/>
          <c:tx>
            <c:strRef>
              <c:f>Sheet1!$G$21</c:f>
              <c:strCache>
                <c:ptCount val="1"/>
                <c:pt idx="0">
                  <c:v>REL-1h</c:v>
                </c:pt>
              </c:strCache>
            </c:strRef>
          </c:tx>
          <c:spPr>
            <a:ln w="19050" cap="rnd">
              <a:solidFill>
                <a:srgbClr val="FF0000"/>
              </a:solidFill>
              <a:round/>
            </a:ln>
            <a:effectLst/>
          </c:spPr>
          <c:marker>
            <c:symbol val="none"/>
          </c:marker>
          <c:xVal>
            <c:numRef>
              <c:f>Sheet1!$G$22:$G$23</c:f>
              <c:numCache>
                <c:formatCode>General</c:formatCode>
                <c:ptCount val="2"/>
                <c:pt idx="0">
                  <c:v>0</c:v>
                </c:pt>
                <c:pt idx="1">
                  <c:v>48</c:v>
                </c:pt>
              </c:numCache>
            </c:numRef>
          </c:xVal>
          <c:yVal>
            <c:numRef>
              <c:f>Sheet1!$H$22:$H$23</c:f>
              <c:numCache>
                <c:formatCode>General</c:formatCode>
                <c:ptCount val="2"/>
                <c:pt idx="0">
                  <c:v>65</c:v>
                </c:pt>
                <c:pt idx="1">
                  <c:v>65</c:v>
                </c:pt>
              </c:numCache>
            </c:numRef>
          </c:yVal>
          <c:smooth val="1"/>
          <c:extLst>
            <c:ext xmlns:c16="http://schemas.microsoft.com/office/drawing/2014/chart" uri="{C3380CC4-5D6E-409C-BE32-E72D297353CC}">
              <c16:uniqueId val="{0000001D-9314-4996-BE76-291C3BC91ED4}"/>
            </c:ext>
          </c:extLst>
        </c:ser>
        <c:ser>
          <c:idx val="18"/>
          <c:order val="30"/>
          <c:tx>
            <c:strRef>
              <c:f>Sheet1!$B$21</c:f>
              <c:strCache>
                <c:ptCount val="1"/>
                <c:pt idx="0">
                  <c:v>Exposure Concentration</c:v>
                </c:pt>
              </c:strCache>
            </c:strRef>
          </c:tx>
          <c:spPr>
            <a:ln>
              <a:solidFill>
                <a:schemeClr val="tx1"/>
              </a:solidFill>
            </a:ln>
          </c:spPr>
          <c:marker>
            <c:symbol val="none"/>
          </c:marker>
          <c:xVal>
            <c:numRef>
              <c:f>Sheet1!$A$30:$A$78</c:f>
              <c:numCache>
                <c:formatCode>General</c:formatCode>
                <c:ptCount val="4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numCache>
            </c:numRef>
          </c:xVal>
          <c:yVal>
            <c:numRef>
              <c:f>Sheet1!$B$30:$B$78</c:f>
              <c:numCache>
                <c:formatCode>General</c:formatCode>
                <c:ptCount val="49"/>
                <c:pt idx="0">
                  <c:v>30</c:v>
                </c:pt>
                <c:pt idx="1">
                  <c:v>33</c:v>
                </c:pt>
                <c:pt idx="2">
                  <c:v>50</c:v>
                </c:pt>
                <c:pt idx="3">
                  <c:v>45</c:v>
                </c:pt>
                <c:pt idx="4">
                  <c:v>50</c:v>
                </c:pt>
                <c:pt idx="5">
                  <c:v>50</c:v>
                </c:pt>
                <c:pt idx="6">
                  <c:v>0</c:v>
                </c:pt>
                <c:pt idx="7">
                  <c:v>0</c:v>
                </c:pt>
                <c:pt idx="8">
                  <c:v>0</c:v>
                </c:pt>
                <c:pt idx="9">
                  <c:v>0</c:v>
                </c:pt>
                <c:pt idx="10">
                  <c:v>0</c:v>
                </c:pt>
                <c:pt idx="11">
                  <c:v>45</c:v>
                </c:pt>
                <c:pt idx="12">
                  <c:v>45</c:v>
                </c:pt>
                <c:pt idx="13">
                  <c:v>45</c:v>
                </c:pt>
                <c:pt idx="14">
                  <c:v>40</c:v>
                </c:pt>
                <c:pt idx="15">
                  <c:v>35</c:v>
                </c:pt>
                <c:pt idx="16">
                  <c:v>30</c:v>
                </c:pt>
                <c:pt idx="17">
                  <c:v>80</c:v>
                </c:pt>
                <c:pt idx="18">
                  <c:v>45</c:v>
                </c:pt>
                <c:pt idx="19">
                  <c:v>44</c:v>
                </c:pt>
                <c:pt idx="20">
                  <c:v>43</c:v>
                </c:pt>
                <c:pt idx="21">
                  <c:v>42</c:v>
                </c:pt>
                <c:pt idx="22">
                  <c:v>40</c:v>
                </c:pt>
                <c:pt idx="23">
                  <c:v>45</c:v>
                </c:pt>
                <c:pt idx="24">
                  <c:v>30</c:v>
                </c:pt>
                <c:pt idx="25">
                  <c:v>30</c:v>
                </c:pt>
                <c:pt idx="26">
                  <c:v>30</c:v>
                </c:pt>
                <c:pt idx="27">
                  <c:v>30</c:v>
                </c:pt>
                <c:pt idx="28">
                  <c:v>10</c:v>
                </c:pt>
                <c:pt idx="29">
                  <c:v>30</c:v>
                </c:pt>
                <c:pt idx="30">
                  <c:v>30</c:v>
                </c:pt>
                <c:pt idx="31">
                  <c:v>30</c:v>
                </c:pt>
                <c:pt idx="32">
                  <c:v>40</c:v>
                </c:pt>
                <c:pt idx="33">
                  <c:v>40</c:v>
                </c:pt>
                <c:pt idx="34">
                  <c:v>10</c:v>
                </c:pt>
                <c:pt idx="35">
                  <c:v>50</c:v>
                </c:pt>
                <c:pt idx="36">
                  <c:v>50</c:v>
                </c:pt>
                <c:pt idx="37">
                  <c:v>30</c:v>
                </c:pt>
                <c:pt idx="38">
                  <c:v>35</c:v>
                </c:pt>
                <c:pt idx="39">
                  <c:v>50</c:v>
                </c:pt>
                <c:pt idx="40">
                  <c:v>50</c:v>
                </c:pt>
                <c:pt idx="41">
                  <c:v>36</c:v>
                </c:pt>
                <c:pt idx="42">
                  <c:v>50</c:v>
                </c:pt>
                <c:pt idx="43">
                  <c:v>50</c:v>
                </c:pt>
                <c:pt idx="44">
                  <c:v>37</c:v>
                </c:pt>
                <c:pt idx="45">
                  <c:v>50</c:v>
                </c:pt>
                <c:pt idx="46">
                  <c:v>50</c:v>
                </c:pt>
                <c:pt idx="47">
                  <c:v>38</c:v>
                </c:pt>
                <c:pt idx="48">
                  <c:v>50</c:v>
                </c:pt>
              </c:numCache>
            </c:numRef>
          </c:yVal>
          <c:smooth val="1"/>
          <c:extLst>
            <c:ext xmlns:c16="http://schemas.microsoft.com/office/drawing/2014/chart" uri="{C3380CC4-5D6E-409C-BE32-E72D297353CC}">
              <c16:uniqueId val="{0000001E-9314-4996-BE76-291C3BC91ED4}"/>
            </c:ext>
          </c:extLst>
        </c:ser>
        <c:ser>
          <c:idx val="19"/>
          <c:order val="31"/>
          <c:tx>
            <c:v>AEGL</c:v>
          </c:tx>
          <c:spPr>
            <a:ln>
              <a:solidFill>
                <a:srgbClr val="000000"/>
              </a:solidFill>
            </a:ln>
          </c:spPr>
          <c:marker>
            <c:symbol val="none"/>
          </c:marker>
          <c:xVal>
            <c:numRef>
              <c:f>Sheet1!$E$22:$E$23</c:f>
              <c:numCache>
                <c:formatCode>General</c:formatCode>
                <c:ptCount val="2"/>
                <c:pt idx="0">
                  <c:v>0</c:v>
                </c:pt>
                <c:pt idx="1">
                  <c:v>48</c:v>
                </c:pt>
              </c:numCache>
            </c:numRef>
          </c:xVal>
          <c:yVal>
            <c:numRef>
              <c:f>Sheet1!$F$22:$F$23</c:f>
              <c:numCache>
                <c:formatCode>General</c:formatCode>
                <c:ptCount val="2"/>
                <c:pt idx="0">
                  <c:v>90</c:v>
                </c:pt>
                <c:pt idx="1">
                  <c:v>90</c:v>
                </c:pt>
              </c:numCache>
            </c:numRef>
          </c:yVal>
          <c:smooth val="1"/>
          <c:extLst>
            <c:ext xmlns:c16="http://schemas.microsoft.com/office/drawing/2014/chart" uri="{C3380CC4-5D6E-409C-BE32-E72D297353CC}">
              <c16:uniqueId val="{0000001F-9314-4996-BE76-291C3BC91ED4}"/>
            </c:ext>
          </c:extLst>
        </c:ser>
        <c:ser>
          <c:idx val="20"/>
          <c:order val="32"/>
          <c:tx>
            <c:strRef>
              <c:f>Sheet1!$G$21</c:f>
              <c:strCache>
                <c:ptCount val="1"/>
                <c:pt idx="0">
                  <c:v>REL-1h</c:v>
                </c:pt>
              </c:strCache>
            </c:strRef>
          </c:tx>
          <c:spPr>
            <a:ln>
              <a:solidFill>
                <a:srgbClr val="FF0000"/>
              </a:solidFill>
            </a:ln>
          </c:spPr>
          <c:marker>
            <c:symbol val="none"/>
          </c:marker>
          <c:xVal>
            <c:numRef>
              <c:f>Sheet1!$G$22:$G$23</c:f>
              <c:numCache>
                <c:formatCode>General</c:formatCode>
                <c:ptCount val="2"/>
                <c:pt idx="0">
                  <c:v>0</c:v>
                </c:pt>
                <c:pt idx="1">
                  <c:v>48</c:v>
                </c:pt>
              </c:numCache>
            </c:numRef>
          </c:xVal>
          <c:yVal>
            <c:numRef>
              <c:f>Sheet1!$H$22:$H$23</c:f>
              <c:numCache>
                <c:formatCode>General</c:formatCode>
                <c:ptCount val="2"/>
                <c:pt idx="0">
                  <c:v>65</c:v>
                </c:pt>
                <c:pt idx="1">
                  <c:v>65</c:v>
                </c:pt>
              </c:numCache>
            </c:numRef>
          </c:yVal>
          <c:smooth val="1"/>
          <c:extLst>
            <c:ext xmlns:c16="http://schemas.microsoft.com/office/drawing/2014/chart" uri="{C3380CC4-5D6E-409C-BE32-E72D297353CC}">
              <c16:uniqueId val="{00000020-9314-4996-BE76-291C3BC91ED4}"/>
            </c:ext>
          </c:extLst>
        </c:ser>
        <c:ser>
          <c:idx val="21"/>
          <c:order val="33"/>
          <c:tx>
            <c:strRef>
              <c:f>Sheet1!$C$21</c:f>
              <c:strCache>
                <c:ptCount val="1"/>
                <c:pt idx="0">
                  <c:v>8h</c:v>
                </c:pt>
              </c:strCache>
            </c:strRef>
          </c:tx>
          <c:spPr>
            <a:ln w="19050" cap="rnd">
              <a:solidFill>
                <a:schemeClr val="accent2">
                  <a:lumMod val="75000"/>
                </a:schemeClr>
              </a:solidFill>
              <a:prstDash val="lgDash"/>
              <a:round/>
            </a:ln>
            <a:effectLst/>
          </c:spPr>
          <c:marker>
            <c:symbol val="none"/>
          </c:marker>
          <c:xVal>
            <c:numRef>
              <c:f>Sheet1!$A$30:$A$78</c:f>
              <c:numCache>
                <c:formatCode>General</c:formatCode>
                <c:ptCount val="4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numCache>
            </c:numRef>
          </c:xVal>
          <c:yVal>
            <c:numRef>
              <c:f>Sheet1!$C$30:$C$78</c:f>
              <c:numCache>
                <c:formatCode>General</c:formatCode>
                <c:ptCount val="49"/>
                <c:pt idx="0">
                  <c:v>22.444444444444443</c:v>
                </c:pt>
                <c:pt idx="1">
                  <c:v>25</c:v>
                </c:pt>
                <c:pt idx="2">
                  <c:v>29.222222222222221</c:v>
                </c:pt>
                <c:pt idx="3">
                  <c:v>32.555555555555557</c:v>
                </c:pt>
                <c:pt idx="4">
                  <c:v>34.777777777777779</c:v>
                </c:pt>
                <c:pt idx="5">
                  <c:v>37.555555555555557</c:v>
                </c:pt>
                <c:pt idx="6">
                  <c:v>37.555555555555557</c:v>
                </c:pt>
                <c:pt idx="7">
                  <c:v>37.555555555555557</c:v>
                </c:pt>
                <c:pt idx="8">
                  <c:v>37.555555555555557</c:v>
                </c:pt>
                <c:pt idx="9">
                  <c:v>37.555555555555557</c:v>
                </c:pt>
                <c:pt idx="10">
                  <c:v>37.555555555555557</c:v>
                </c:pt>
                <c:pt idx="11">
                  <c:v>42.25</c:v>
                </c:pt>
                <c:pt idx="12">
                  <c:v>43.5</c:v>
                </c:pt>
                <c:pt idx="13">
                  <c:v>45.375</c:v>
                </c:pt>
                <c:pt idx="14">
                  <c:v>46.25</c:v>
                </c:pt>
                <c:pt idx="15">
                  <c:v>44.375</c:v>
                </c:pt>
                <c:pt idx="16">
                  <c:v>42.5</c:v>
                </c:pt>
                <c:pt idx="17">
                  <c:v>46.25</c:v>
                </c:pt>
                <c:pt idx="18">
                  <c:v>45.625</c:v>
                </c:pt>
                <c:pt idx="19">
                  <c:v>45.444444444444443</c:v>
                </c:pt>
                <c:pt idx="20">
                  <c:v>45.222222222222221</c:v>
                </c:pt>
                <c:pt idx="21">
                  <c:v>44.888888888888886</c:v>
                </c:pt>
                <c:pt idx="22">
                  <c:v>44.333333333333336</c:v>
                </c:pt>
                <c:pt idx="23">
                  <c:v>44.888888888888886</c:v>
                </c:pt>
                <c:pt idx="24">
                  <c:v>44.333333333333336</c:v>
                </c:pt>
                <c:pt idx="25">
                  <c:v>44.333333333333336</c:v>
                </c:pt>
                <c:pt idx="26">
                  <c:v>38.777777777777779</c:v>
                </c:pt>
                <c:pt idx="27">
                  <c:v>37.111111111111114</c:v>
                </c:pt>
                <c:pt idx="28">
                  <c:v>33.333333333333336</c:v>
                </c:pt>
                <c:pt idx="29">
                  <c:v>31.888888888888889</c:v>
                </c:pt>
                <c:pt idx="30">
                  <c:v>30.555555555555557</c:v>
                </c:pt>
                <c:pt idx="31">
                  <c:v>29.444444444444443</c:v>
                </c:pt>
                <c:pt idx="32">
                  <c:v>28.888888888888889</c:v>
                </c:pt>
                <c:pt idx="33">
                  <c:v>30</c:v>
                </c:pt>
                <c:pt idx="34">
                  <c:v>27.777777777777779</c:v>
                </c:pt>
                <c:pt idx="35">
                  <c:v>30</c:v>
                </c:pt>
                <c:pt idx="36">
                  <c:v>32.222222222222221</c:v>
                </c:pt>
                <c:pt idx="37">
                  <c:v>34.444444444444443</c:v>
                </c:pt>
                <c:pt idx="38">
                  <c:v>35</c:v>
                </c:pt>
                <c:pt idx="39">
                  <c:v>37.222222222222221</c:v>
                </c:pt>
                <c:pt idx="40">
                  <c:v>39.444444444444443</c:v>
                </c:pt>
                <c:pt idx="41">
                  <c:v>39</c:v>
                </c:pt>
                <c:pt idx="42">
                  <c:v>40.111111111111114</c:v>
                </c:pt>
                <c:pt idx="43">
                  <c:v>44.555555555555557</c:v>
                </c:pt>
                <c:pt idx="44">
                  <c:v>43.111111111111114</c:v>
                </c:pt>
                <c:pt idx="45">
                  <c:v>43.111111111111114</c:v>
                </c:pt>
                <c:pt idx="46">
                  <c:v>45.333333333333336</c:v>
                </c:pt>
                <c:pt idx="47">
                  <c:v>45.666666666666664</c:v>
                </c:pt>
                <c:pt idx="48">
                  <c:v>45.666666666666664</c:v>
                </c:pt>
              </c:numCache>
            </c:numRef>
          </c:yVal>
          <c:smooth val="1"/>
          <c:extLst>
            <c:ext xmlns:c16="http://schemas.microsoft.com/office/drawing/2014/chart" uri="{C3380CC4-5D6E-409C-BE32-E72D297353CC}">
              <c16:uniqueId val="{00000021-9314-4996-BE76-291C3BC91ED4}"/>
            </c:ext>
          </c:extLst>
        </c:ser>
        <c:ser>
          <c:idx val="22"/>
          <c:order val="34"/>
          <c:tx>
            <c:v>AEGL</c:v>
          </c:tx>
          <c:spPr>
            <a:ln w="19050" cap="rnd">
              <a:solidFill>
                <a:srgbClr val="000000"/>
              </a:solidFill>
              <a:round/>
            </a:ln>
            <a:effectLst/>
          </c:spPr>
          <c:marker>
            <c:symbol val="none"/>
          </c:marker>
          <c:xVal>
            <c:numRef>
              <c:f>Sheet1!$E$22:$E$23</c:f>
              <c:numCache>
                <c:formatCode>General</c:formatCode>
                <c:ptCount val="2"/>
                <c:pt idx="0">
                  <c:v>0</c:v>
                </c:pt>
                <c:pt idx="1">
                  <c:v>48</c:v>
                </c:pt>
              </c:numCache>
            </c:numRef>
          </c:xVal>
          <c:yVal>
            <c:numRef>
              <c:f>Sheet1!$F$22:$F$23</c:f>
              <c:numCache>
                <c:formatCode>General</c:formatCode>
                <c:ptCount val="2"/>
                <c:pt idx="0">
                  <c:v>90</c:v>
                </c:pt>
                <c:pt idx="1">
                  <c:v>90</c:v>
                </c:pt>
              </c:numCache>
            </c:numRef>
          </c:yVal>
          <c:smooth val="1"/>
          <c:extLst>
            <c:ext xmlns:c16="http://schemas.microsoft.com/office/drawing/2014/chart" uri="{C3380CC4-5D6E-409C-BE32-E72D297353CC}">
              <c16:uniqueId val="{00000022-9314-4996-BE76-291C3BC91ED4}"/>
            </c:ext>
          </c:extLst>
        </c:ser>
        <c:ser>
          <c:idx val="23"/>
          <c:order val="35"/>
          <c:tx>
            <c:strRef>
              <c:f>Sheet1!$I$21</c:f>
              <c:strCache>
                <c:ptCount val="1"/>
                <c:pt idx="0">
                  <c:v>REL-8h</c:v>
                </c:pt>
              </c:strCache>
            </c:strRef>
          </c:tx>
          <c:spPr>
            <a:ln w="19050" cap="rnd">
              <a:solidFill>
                <a:schemeClr val="accent2">
                  <a:lumMod val="75000"/>
                </a:schemeClr>
              </a:solidFill>
              <a:round/>
            </a:ln>
            <a:effectLst/>
          </c:spPr>
          <c:marker>
            <c:symbol val="none"/>
          </c:marker>
          <c:xVal>
            <c:numRef>
              <c:f>Sheet1!$I$22:$I$23</c:f>
              <c:numCache>
                <c:formatCode>General</c:formatCode>
                <c:ptCount val="2"/>
                <c:pt idx="0">
                  <c:v>0</c:v>
                </c:pt>
                <c:pt idx="1">
                  <c:v>48</c:v>
                </c:pt>
              </c:numCache>
            </c:numRef>
          </c:xVal>
          <c:yVal>
            <c:numRef>
              <c:f>Sheet1!$J$22:$J$23</c:f>
              <c:numCache>
                <c:formatCode>General</c:formatCode>
                <c:ptCount val="2"/>
                <c:pt idx="0">
                  <c:v>50</c:v>
                </c:pt>
                <c:pt idx="1">
                  <c:v>50</c:v>
                </c:pt>
              </c:numCache>
            </c:numRef>
          </c:yVal>
          <c:smooth val="1"/>
          <c:extLst>
            <c:ext xmlns:c16="http://schemas.microsoft.com/office/drawing/2014/chart" uri="{C3380CC4-5D6E-409C-BE32-E72D297353CC}">
              <c16:uniqueId val="{00000023-9314-4996-BE76-291C3BC91ED4}"/>
            </c:ext>
          </c:extLst>
        </c:ser>
        <c:ser>
          <c:idx val="6"/>
          <c:order val="36"/>
          <c:tx>
            <c:strRef>
              <c:f>Sheet1!$B$21</c:f>
              <c:strCache>
                <c:ptCount val="1"/>
                <c:pt idx="0">
                  <c:v>Exposure Concentration</c:v>
                </c:pt>
              </c:strCache>
            </c:strRef>
          </c:tx>
          <c:spPr>
            <a:ln>
              <a:solidFill>
                <a:schemeClr val="tx1"/>
              </a:solidFill>
            </a:ln>
          </c:spPr>
          <c:marker>
            <c:symbol val="none"/>
          </c:marker>
          <c:xVal>
            <c:numRef>
              <c:f>Sheet1!$A$30:$A$78</c:f>
              <c:numCache>
                <c:formatCode>General</c:formatCode>
                <c:ptCount val="4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numCache>
            </c:numRef>
          </c:xVal>
          <c:yVal>
            <c:numRef>
              <c:f>Sheet1!$B$30:$B$70</c:f>
              <c:numCache>
                <c:formatCode>General</c:formatCode>
                <c:ptCount val="41"/>
                <c:pt idx="0">
                  <c:v>30</c:v>
                </c:pt>
                <c:pt idx="1">
                  <c:v>33</c:v>
                </c:pt>
                <c:pt idx="2">
                  <c:v>50</c:v>
                </c:pt>
                <c:pt idx="3">
                  <c:v>45</c:v>
                </c:pt>
                <c:pt idx="4">
                  <c:v>50</c:v>
                </c:pt>
                <c:pt idx="5">
                  <c:v>50</c:v>
                </c:pt>
                <c:pt idx="6">
                  <c:v>0</c:v>
                </c:pt>
                <c:pt idx="7">
                  <c:v>0</c:v>
                </c:pt>
                <c:pt idx="8">
                  <c:v>0</c:v>
                </c:pt>
                <c:pt idx="9">
                  <c:v>0</c:v>
                </c:pt>
                <c:pt idx="10">
                  <c:v>0</c:v>
                </c:pt>
                <c:pt idx="11">
                  <c:v>45</c:v>
                </c:pt>
                <c:pt idx="12">
                  <c:v>45</c:v>
                </c:pt>
                <c:pt idx="13">
                  <c:v>45</c:v>
                </c:pt>
                <c:pt idx="14">
                  <c:v>40</c:v>
                </c:pt>
                <c:pt idx="15">
                  <c:v>35</c:v>
                </c:pt>
                <c:pt idx="16">
                  <c:v>30</c:v>
                </c:pt>
                <c:pt idx="17">
                  <c:v>80</c:v>
                </c:pt>
                <c:pt idx="18">
                  <c:v>45</c:v>
                </c:pt>
                <c:pt idx="19">
                  <c:v>44</c:v>
                </c:pt>
                <c:pt idx="20">
                  <c:v>43</c:v>
                </c:pt>
                <c:pt idx="21">
                  <c:v>42</c:v>
                </c:pt>
                <c:pt idx="22">
                  <c:v>40</c:v>
                </c:pt>
                <c:pt idx="23">
                  <c:v>45</c:v>
                </c:pt>
                <c:pt idx="24">
                  <c:v>30</c:v>
                </c:pt>
                <c:pt idx="25">
                  <c:v>30</c:v>
                </c:pt>
                <c:pt idx="26">
                  <c:v>30</c:v>
                </c:pt>
                <c:pt idx="27">
                  <c:v>30</c:v>
                </c:pt>
                <c:pt idx="28">
                  <c:v>10</c:v>
                </c:pt>
                <c:pt idx="29">
                  <c:v>30</c:v>
                </c:pt>
                <c:pt idx="30">
                  <c:v>30</c:v>
                </c:pt>
                <c:pt idx="31">
                  <c:v>30</c:v>
                </c:pt>
                <c:pt idx="32">
                  <c:v>40</c:v>
                </c:pt>
                <c:pt idx="33">
                  <c:v>40</c:v>
                </c:pt>
                <c:pt idx="34">
                  <c:v>10</c:v>
                </c:pt>
                <c:pt idx="35">
                  <c:v>50</c:v>
                </c:pt>
                <c:pt idx="36">
                  <c:v>50</c:v>
                </c:pt>
                <c:pt idx="37">
                  <c:v>30</c:v>
                </c:pt>
                <c:pt idx="38">
                  <c:v>35</c:v>
                </c:pt>
                <c:pt idx="39">
                  <c:v>50</c:v>
                </c:pt>
                <c:pt idx="40">
                  <c:v>50</c:v>
                </c:pt>
              </c:numCache>
            </c:numRef>
          </c:yVal>
          <c:smooth val="1"/>
          <c:extLst>
            <c:ext xmlns:c16="http://schemas.microsoft.com/office/drawing/2014/chart" uri="{C3380CC4-5D6E-409C-BE32-E72D297353CC}">
              <c16:uniqueId val="{00000024-9314-4996-BE76-291C3BC91ED4}"/>
            </c:ext>
          </c:extLst>
        </c:ser>
        <c:ser>
          <c:idx val="7"/>
          <c:order val="37"/>
          <c:tx>
            <c:v>AEGL</c:v>
          </c:tx>
          <c:spPr>
            <a:ln>
              <a:solidFill>
                <a:srgbClr val="000000"/>
              </a:solidFill>
            </a:ln>
          </c:spPr>
          <c:marker>
            <c:symbol val="none"/>
          </c:marker>
          <c:xVal>
            <c:numRef>
              <c:f>Sheet1!$E$22:$E$23</c:f>
              <c:numCache>
                <c:formatCode>General</c:formatCode>
                <c:ptCount val="2"/>
                <c:pt idx="0">
                  <c:v>0</c:v>
                </c:pt>
                <c:pt idx="1">
                  <c:v>48</c:v>
                </c:pt>
              </c:numCache>
            </c:numRef>
          </c:xVal>
          <c:yVal>
            <c:numRef>
              <c:f>Sheet1!$F$22:$F$23</c:f>
              <c:numCache>
                <c:formatCode>General</c:formatCode>
                <c:ptCount val="2"/>
                <c:pt idx="0">
                  <c:v>90</c:v>
                </c:pt>
                <c:pt idx="1">
                  <c:v>90</c:v>
                </c:pt>
              </c:numCache>
            </c:numRef>
          </c:yVal>
          <c:smooth val="1"/>
          <c:extLst>
            <c:ext xmlns:c16="http://schemas.microsoft.com/office/drawing/2014/chart" uri="{C3380CC4-5D6E-409C-BE32-E72D297353CC}">
              <c16:uniqueId val="{00000025-9314-4996-BE76-291C3BC91ED4}"/>
            </c:ext>
          </c:extLst>
        </c:ser>
        <c:ser>
          <c:idx val="8"/>
          <c:order val="38"/>
          <c:tx>
            <c:strRef>
              <c:f>Sheet1!$G$21</c:f>
              <c:strCache>
                <c:ptCount val="1"/>
                <c:pt idx="0">
                  <c:v>REL-1h</c:v>
                </c:pt>
              </c:strCache>
            </c:strRef>
          </c:tx>
          <c:spPr>
            <a:ln>
              <a:solidFill>
                <a:srgbClr val="FF0000"/>
              </a:solidFill>
            </a:ln>
          </c:spPr>
          <c:marker>
            <c:symbol val="none"/>
          </c:marker>
          <c:xVal>
            <c:numRef>
              <c:f>Sheet1!$G$22:$G$23</c:f>
              <c:numCache>
                <c:formatCode>General</c:formatCode>
                <c:ptCount val="2"/>
                <c:pt idx="0">
                  <c:v>0</c:v>
                </c:pt>
                <c:pt idx="1">
                  <c:v>48</c:v>
                </c:pt>
              </c:numCache>
            </c:numRef>
          </c:xVal>
          <c:yVal>
            <c:numRef>
              <c:f>Sheet1!$H$22:$H$23</c:f>
              <c:numCache>
                <c:formatCode>General</c:formatCode>
                <c:ptCount val="2"/>
                <c:pt idx="0">
                  <c:v>65</c:v>
                </c:pt>
                <c:pt idx="1">
                  <c:v>65</c:v>
                </c:pt>
              </c:numCache>
            </c:numRef>
          </c:yVal>
          <c:smooth val="1"/>
          <c:extLst>
            <c:ext xmlns:c16="http://schemas.microsoft.com/office/drawing/2014/chart" uri="{C3380CC4-5D6E-409C-BE32-E72D297353CC}">
              <c16:uniqueId val="{00000026-9314-4996-BE76-291C3BC91ED4}"/>
            </c:ext>
          </c:extLst>
        </c:ser>
        <c:ser>
          <c:idx val="9"/>
          <c:order val="39"/>
          <c:tx>
            <c:strRef>
              <c:f>Sheet1!$C$21</c:f>
              <c:strCache>
                <c:ptCount val="1"/>
                <c:pt idx="0">
                  <c:v>8h</c:v>
                </c:pt>
              </c:strCache>
            </c:strRef>
          </c:tx>
          <c:spPr>
            <a:ln w="19050" cap="rnd">
              <a:solidFill>
                <a:schemeClr val="accent6">
                  <a:lumMod val="75000"/>
                </a:schemeClr>
              </a:solidFill>
              <a:prstDash val="lgDash"/>
              <a:round/>
            </a:ln>
            <a:effectLst/>
          </c:spPr>
          <c:marker>
            <c:symbol val="none"/>
          </c:marker>
          <c:xVal>
            <c:numRef>
              <c:f>Sheet1!$A$30:$A$78</c:f>
              <c:numCache>
                <c:formatCode>General</c:formatCode>
                <c:ptCount val="4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numCache>
            </c:numRef>
          </c:xVal>
          <c:yVal>
            <c:numRef>
              <c:f>Sheet1!$C$30:$C$70</c:f>
              <c:numCache>
                <c:formatCode>General</c:formatCode>
                <c:ptCount val="41"/>
                <c:pt idx="0">
                  <c:v>22.444444444444443</c:v>
                </c:pt>
                <c:pt idx="1">
                  <c:v>25</c:v>
                </c:pt>
                <c:pt idx="2">
                  <c:v>29.222222222222221</c:v>
                </c:pt>
                <c:pt idx="3">
                  <c:v>32.555555555555557</c:v>
                </c:pt>
                <c:pt idx="4">
                  <c:v>34.777777777777779</c:v>
                </c:pt>
                <c:pt idx="5">
                  <c:v>37.555555555555557</c:v>
                </c:pt>
                <c:pt idx="6">
                  <c:v>37.555555555555557</c:v>
                </c:pt>
                <c:pt idx="7">
                  <c:v>37.555555555555557</c:v>
                </c:pt>
                <c:pt idx="8">
                  <c:v>37.555555555555557</c:v>
                </c:pt>
                <c:pt idx="9">
                  <c:v>37.555555555555557</c:v>
                </c:pt>
                <c:pt idx="10">
                  <c:v>37.555555555555557</c:v>
                </c:pt>
                <c:pt idx="11">
                  <c:v>42.25</c:v>
                </c:pt>
                <c:pt idx="12">
                  <c:v>43.5</c:v>
                </c:pt>
                <c:pt idx="13">
                  <c:v>45.375</c:v>
                </c:pt>
                <c:pt idx="14">
                  <c:v>46.25</c:v>
                </c:pt>
                <c:pt idx="15">
                  <c:v>44.375</c:v>
                </c:pt>
                <c:pt idx="16">
                  <c:v>42.5</c:v>
                </c:pt>
                <c:pt idx="17">
                  <c:v>46.25</c:v>
                </c:pt>
                <c:pt idx="18">
                  <c:v>45.625</c:v>
                </c:pt>
                <c:pt idx="19">
                  <c:v>45.444444444444443</c:v>
                </c:pt>
                <c:pt idx="20">
                  <c:v>45.222222222222221</c:v>
                </c:pt>
                <c:pt idx="21">
                  <c:v>44.888888888888886</c:v>
                </c:pt>
                <c:pt idx="22">
                  <c:v>44.333333333333336</c:v>
                </c:pt>
                <c:pt idx="23">
                  <c:v>44.888888888888886</c:v>
                </c:pt>
                <c:pt idx="24">
                  <c:v>44.333333333333336</c:v>
                </c:pt>
                <c:pt idx="25">
                  <c:v>44.333333333333336</c:v>
                </c:pt>
                <c:pt idx="26">
                  <c:v>38.777777777777779</c:v>
                </c:pt>
                <c:pt idx="27">
                  <c:v>37.111111111111114</c:v>
                </c:pt>
                <c:pt idx="28">
                  <c:v>33.333333333333336</c:v>
                </c:pt>
                <c:pt idx="29">
                  <c:v>31.888888888888889</c:v>
                </c:pt>
                <c:pt idx="30">
                  <c:v>30.555555555555557</c:v>
                </c:pt>
                <c:pt idx="31">
                  <c:v>29.444444444444443</c:v>
                </c:pt>
                <c:pt idx="32">
                  <c:v>28.888888888888889</c:v>
                </c:pt>
                <c:pt idx="33">
                  <c:v>30</c:v>
                </c:pt>
                <c:pt idx="34">
                  <c:v>27.777777777777779</c:v>
                </c:pt>
                <c:pt idx="35">
                  <c:v>30</c:v>
                </c:pt>
                <c:pt idx="36">
                  <c:v>32.222222222222221</c:v>
                </c:pt>
                <c:pt idx="37">
                  <c:v>34.444444444444443</c:v>
                </c:pt>
                <c:pt idx="38">
                  <c:v>35</c:v>
                </c:pt>
                <c:pt idx="39">
                  <c:v>37.222222222222221</c:v>
                </c:pt>
                <c:pt idx="40">
                  <c:v>39.444444444444443</c:v>
                </c:pt>
              </c:numCache>
            </c:numRef>
          </c:yVal>
          <c:smooth val="1"/>
          <c:extLst>
            <c:ext xmlns:c16="http://schemas.microsoft.com/office/drawing/2014/chart" uri="{C3380CC4-5D6E-409C-BE32-E72D297353CC}">
              <c16:uniqueId val="{00000027-9314-4996-BE76-291C3BC91ED4}"/>
            </c:ext>
          </c:extLst>
        </c:ser>
        <c:ser>
          <c:idx val="10"/>
          <c:order val="40"/>
          <c:tx>
            <c:v>AEGL</c:v>
          </c:tx>
          <c:spPr>
            <a:ln w="19050" cap="rnd">
              <a:solidFill>
                <a:srgbClr val="000000"/>
              </a:solidFill>
              <a:round/>
            </a:ln>
            <a:effectLst/>
          </c:spPr>
          <c:marker>
            <c:symbol val="none"/>
          </c:marker>
          <c:xVal>
            <c:numRef>
              <c:f>Sheet1!$E$22:$E$23</c:f>
              <c:numCache>
                <c:formatCode>General</c:formatCode>
                <c:ptCount val="2"/>
                <c:pt idx="0">
                  <c:v>0</c:v>
                </c:pt>
                <c:pt idx="1">
                  <c:v>48</c:v>
                </c:pt>
              </c:numCache>
            </c:numRef>
          </c:xVal>
          <c:yVal>
            <c:numRef>
              <c:f>Sheet1!$F$22:$F$23</c:f>
              <c:numCache>
                <c:formatCode>General</c:formatCode>
                <c:ptCount val="2"/>
                <c:pt idx="0">
                  <c:v>90</c:v>
                </c:pt>
                <c:pt idx="1">
                  <c:v>90</c:v>
                </c:pt>
              </c:numCache>
            </c:numRef>
          </c:yVal>
          <c:smooth val="1"/>
          <c:extLst>
            <c:ext xmlns:c16="http://schemas.microsoft.com/office/drawing/2014/chart" uri="{C3380CC4-5D6E-409C-BE32-E72D297353CC}">
              <c16:uniqueId val="{00000028-9314-4996-BE76-291C3BC91ED4}"/>
            </c:ext>
          </c:extLst>
        </c:ser>
        <c:ser>
          <c:idx val="11"/>
          <c:order val="41"/>
          <c:tx>
            <c:strRef>
              <c:f>Sheet1!$G$21</c:f>
              <c:strCache>
                <c:ptCount val="1"/>
                <c:pt idx="0">
                  <c:v>REL-1h</c:v>
                </c:pt>
              </c:strCache>
            </c:strRef>
          </c:tx>
          <c:spPr>
            <a:ln w="19050" cap="rnd">
              <a:solidFill>
                <a:srgbClr val="FF0000"/>
              </a:solidFill>
              <a:round/>
            </a:ln>
            <a:effectLst/>
          </c:spPr>
          <c:marker>
            <c:symbol val="none"/>
          </c:marker>
          <c:xVal>
            <c:numRef>
              <c:f>Sheet1!$G$22:$G$23</c:f>
              <c:numCache>
                <c:formatCode>General</c:formatCode>
                <c:ptCount val="2"/>
                <c:pt idx="0">
                  <c:v>0</c:v>
                </c:pt>
                <c:pt idx="1">
                  <c:v>48</c:v>
                </c:pt>
              </c:numCache>
            </c:numRef>
          </c:xVal>
          <c:yVal>
            <c:numRef>
              <c:f>Sheet1!$H$22:$H$23</c:f>
              <c:numCache>
                <c:formatCode>General</c:formatCode>
                <c:ptCount val="2"/>
                <c:pt idx="0">
                  <c:v>65</c:v>
                </c:pt>
                <c:pt idx="1">
                  <c:v>65</c:v>
                </c:pt>
              </c:numCache>
            </c:numRef>
          </c:yVal>
          <c:smooth val="1"/>
          <c:extLst>
            <c:ext xmlns:c16="http://schemas.microsoft.com/office/drawing/2014/chart" uri="{C3380CC4-5D6E-409C-BE32-E72D297353CC}">
              <c16:uniqueId val="{00000029-9314-4996-BE76-291C3BC91ED4}"/>
            </c:ext>
          </c:extLst>
        </c:ser>
        <c:ser>
          <c:idx val="3"/>
          <c:order val="42"/>
          <c:tx>
            <c:strRef>
              <c:f>Sheet1!$B$21</c:f>
              <c:strCache>
                <c:ptCount val="1"/>
                <c:pt idx="0">
                  <c:v>Exposure Concentration</c:v>
                </c:pt>
              </c:strCache>
            </c:strRef>
          </c:tx>
          <c:spPr>
            <a:ln>
              <a:solidFill>
                <a:schemeClr val="tx1"/>
              </a:solidFill>
            </a:ln>
          </c:spPr>
          <c:marker>
            <c:symbol val="none"/>
          </c:marker>
          <c:trendline>
            <c:spPr>
              <a:ln w="15875">
                <a:solidFill>
                  <a:srgbClr val="FF0000"/>
                </a:solidFill>
                <a:prstDash val="lgDash"/>
              </a:ln>
            </c:spPr>
            <c:trendlineType val="movingAvg"/>
            <c:period val="2"/>
            <c:dispRSqr val="0"/>
            <c:dispEq val="0"/>
          </c:trendline>
          <c:xVal>
            <c:numRef>
              <c:f>Sheet1!$A$30:$A$78</c:f>
              <c:numCache>
                <c:formatCode>General</c:formatCode>
                <c:ptCount val="4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numCache>
            </c:numRef>
          </c:xVal>
          <c:yVal>
            <c:numRef>
              <c:f>Sheet1!$B$30:$B$78</c:f>
              <c:numCache>
                <c:formatCode>General</c:formatCode>
                <c:ptCount val="49"/>
                <c:pt idx="0">
                  <c:v>30</c:v>
                </c:pt>
                <c:pt idx="1">
                  <c:v>33</c:v>
                </c:pt>
                <c:pt idx="2">
                  <c:v>50</c:v>
                </c:pt>
                <c:pt idx="3">
                  <c:v>45</c:v>
                </c:pt>
                <c:pt idx="4">
                  <c:v>50</c:v>
                </c:pt>
                <c:pt idx="5">
                  <c:v>50</c:v>
                </c:pt>
                <c:pt idx="6">
                  <c:v>0</c:v>
                </c:pt>
                <c:pt idx="7">
                  <c:v>0</c:v>
                </c:pt>
                <c:pt idx="8">
                  <c:v>0</c:v>
                </c:pt>
                <c:pt idx="9">
                  <c:v>0</c:v>
                </c:pt>
                <c:pt idx="10">
                  <c:v>0</c:v>
                </c:pt>
                <c:pt idx="11">
                  <c:v>45</c:v>
                </c:pt>
                <c:pt idx="12">
                  <c:v>45</c:v>
                </c:pt>
                <c:pt idx="13">
                  <c:v>45</c:v>
                </c:pt>
                <c:pt idx="14">
                  <c:v>40</c:v>
                </c:pt>
                <c:pt idx="15">
                  <c:v>35</c:v>
                </c:pt>
                <c:pt idx="16">
                  <c:v>30</c:v>
                </c:pt>
                <c:pt idx="17">
                  <c:v>80</c:v>
                </c:pt>
                <c:pt idx="18">
                  <c:v>45</c:v>
                </c:pt>
                <c:pt idx="19">
                  <c:v>44</c:v>
                </c:pt>
                <c:pt idx="20">
                  <c:v>43</c:v>
                </c:pt>
                <c:pt idx="21">
                  <c:v>42</c:v>
                </c:pt>
                <c:pt idx="22">
                  <c:v>40</c:v>
                </c:pt>
                <c:pt idx="23">
                  <c:v>45</c:v>
                </c:pt>
                <c:pt idx="24">
                  <c:v>30</c:v>
                </c:pt>
                <c:pt idx="25">
                  <c:v>30</c:v>
                </c:pt>
                <c:pt idx="26">
                  <c:v>30</c:v>
                </c:pt>
                <c:pt idx="27">
                  <c:v>30</c:v>
                </c:pt>
                <c:pt idx="28">
                  <c:v>10</c:v>
                </c:pt>
                <c:pt idx="29">
                  <c:v>30</c:v>
                </c:pt>
                <c:pt idx="30">
                  <c:v>30</c:v>
                </c:pt>
                <c:pt idx="31">
                  <c:v>30</c:v>
                </c:pt>
                <c:pt idx="32">
                  <c:v>40</c:v>
                </c:pt>
                <c:pt idx="33">
                  <c:v>40</c:v>
                </c:pt>
                <c:pt idx="34">
                  <c:v>10</c:v>
                </c:pt>
                <c:pt idx="35">
                  <c:v>50</c:v>
                </c:pt>
                <c:pt idx="36">
                  <c:v>50</c:v>
                </c:pt>
                <c:pt idx="37">
                  <c:v>30</c:v>
                </c:pt>
                <c:pt idx="38">
                  <c:v>35</c:v>
                </c:pt>
                <c:pt idx="39">
                  <c:v>50</c:v>
                </c:pt>
                <c:pt idx="40">
                  <c:v>50</c:v>
                </c:pt>
                <c:pt idx="41">
                  <c:v>36</c:v>
                </c:pt>
                <c:pt idx="42">
                  <c:v>50</c:v>
                </c:pt>
                <c:pt idx="43">
                  <c:v>50</c:v>
                </c:pt>
                <c:pt idx="44">
                  <c:v>37</c:v>
                </c:pt>
                <c:pt idx="45">
                  <c:v>50</c:v>
                </c:pt>
                <c:pt idx="46">
                  <c:v>50</c:v>
                </c:pt>
                <c:pt idx="47">
                  <c:v>38</c:v>
                </c:pt>
                <c:pt idx="48">
                  <c:v>50</c:v>
                </c:pt>
              </c:numCache>
            </c:numRef>
          </c:yVal>
          <c:smooth val="1"/>
          <c:extLst>
            <c:ext xmlns:c16="http://schemas.microsoft.com/office/drawing/2014/chart" uri="{C3380CC4-5D6E-409C-BE32-E72D297353CC}">
              <c16:uniqueId val="{0000002B-9314-4996-BE76-291C3BC91ED4}"/>
            </c:ext>
          </c:extLst>
        </c:ser>
        <c:ser>
          <c:idx val="4"/>
          <c:order val="43"/>
          <c:tx>
            <c:v>AEGL</c:v>
          </c:tx>
          <c:spPr>
            <a:ln>
              <a:solidFill>
                <a:srgbClr val="000000"/>
              </a:solidFill>
            </a:ln>
          </c:spPr>
          <c:marker>
            <c:symbol val="none"/>
          </c:marker>
          <c:xVal>
            <c:numRef>
              <c:f>Sheet1!$E$22:$E$23</c:f>
              <c:numCache>
                <c:formatCode>General</c:formatCode>
                <c:ptCount val="2"/>
                <c:pt idx="0">
                  <c:v>0</c:v>
                </c:pt>
                <c:pt idx="1">
                  <c:v>48</c:v>
                </c:pt>
              </c:numCache>
            </c:numRef>
          </c:xVal>
          <c:yVal>
            <c:numRef>
              <c:f>Sheet1!$F$22:$F$23</c:f>
              <c:numCache>
                <c:formatCode>General</c:formatCode>
                <c:ptCount val="2"/>
                <c:pt idx="0">
                  <c:v>90</c:v>
                </c:pt>
                <c:pt idx="1">
                  <c:v>90</c:v>
                </c:pt>
              </c:numCache>
            </c:numRef>
          </c:yVal>
          <c:smooth val="1"/>
          <c:extLst>
            <c:ext xmlns:c16="http://schemas.microsoft.com/office/drawing/2014/chart" uri="{C3380CC4-5D6E-409C-BE32-E72D297353CC}">
              <c16:uniqueId val="{0000002C-9314-4996-BE76-291C3BC91ED4}"/>
            </c:ext>
          </c:extLst>
        </c:ser>
        <c:ser>
          <c:idx val="5"/>
          <c:order val="44"/>
          <c:tx>
            <c:strRef>
              <c:f>Sheet1!$G$21</c:f>
              <c:strCache>
                <c:ptCount val="1"/>
                <c:pt idx="0">
                  <c:v>REL-1h</c:v>
                </c:pt>
              </c:strCache>
            </c:strRef>
          </c:tx>
          <c:spPr>
            <a:ln>
              <a:solidFill>
                <a:srgbClr val="FF0000"/>
              </a:solidFill>
            </a:ln>
          </c:spPr>
          <c:marker>
            <c:symbol val="none"/>
          </c:marker>
          <c:xVal>
            <c:numRef>
              <c:f>Sheet1!$G$22:$G$23</c:f>
              <c:numCache>
                <c:formatCode>General</c:formatCode>
                <c:ptCount val="2"/>
                <c:pt idx="0">
                  <c:v>0</c:v>
                </c:pt>
                <c:pt idx="1">
                  <c:v>48</c:v>
                </c:pt>
              </c:numCache>
            </c:numRef>
          </c:xVal>
          <c:yVal>
            <c:numRef>
              <c:f>Sheet1!$H$22:$H$23</c:f>
              <c:numCache>
                <c:formatCode>General</c:formatCode>
                <c:ptCount val="2"/>
                <c:pt idx="0">
                  <c:v>65</c:v>
                </c:pt>
                <c:pt idx="1">
                  <c:v>65</c:v>
                </c:pt>
              </c:numCache>
            </c:numRef>
          </c:yVal>
          <c:smooth val="1"/>
          <c:extLst>
            <c:ext xmlns:c16="http://schemas.microsoft.com/office/drawing/2014/chart" uri="{C3380CC4-5D6E-409C-BE32-E72D297353CC}">
              <c16:uniqueId val="{0000002D-9314-4996-BE76-291C3BC91ED4}"/>
            </c:ext>
          </c:extLst>
        </c:ser>
        <c:ser>
          <c:idx val="0"/>
          <c:order val="45"/>
          <c:tx>
            <c:strRef>
              <c:f>Sheet1!$C$21</c:f>
              <c:strCache>
                <c:ptCount val="1"/>
                <c:pt idx="0">
                  <c:v>8h</c:v>
                </c:pt>
              </c:strCache>
            </c:strRef>
          </c:tx>
          <c:spPr>
            <a:ln w="19050" cap="rnd">
              <a:solidFill>
                <a:schemeClr val="accent2">
                  <a:lumMod val="75000"/>
                </a:schemeClr>
              </a:solidFill>
              <a:prstDash val="lgDash"/>
              <a:round/>
            </a:ln>
            <a:effectLst/>
          </c:spPr>
          <c:marker>
            <c:symbol val="none"/>
          </c:marker>
          <c:xVal>
            <c:numRef>
              <c:f>Sheet1!$A$30:$A$78</c:f>
              <c:numCache>
                <c:formatCode>General</c:formatCode>
                <c:ptCount val="4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numCache>
            </c:numRef>
          </c:xVal>
          <c:yVal>
            <c:numRef>
              <c:f>Sheet1!$C$30:$C$78</c:f>
              <c:numCache>
                <c:formatCode>General</c:formatCode>
                <c:ptCount val="49"/>
                <c:pt idx="0">
                  <c:v>22.444444444444443</c:v>
                </c:pt>
                <c:pt idx="1">
                  <c:v>25</c:v>
                </c:pt>
                <c:pt idx="2">
                  <c:v>29.222222222222221</c:v>
                </c:pt>
                <c:pt idx="3">
                  <c:v>32.555555555555557</c:v>
                </c:pt>
                <c:pt idx="4">
                  <c:v>34.777777777777779</c:v>
                </c:pt>
                <c:pt idx="5">
                  <c:v>37.555555555555557</c:v>
                </c:pt>
                <c:pt idx="6">
                  <c:v>37.555555555555557</c:v>
                </c:pt>
                <c:pt idx="7">
                  <c:v>37.555555555555557</c:v>
                </c:pt>
                <c:pt idx="8">
                  <c:v>37.555555555555557</c:v>
                </c:pt>
                <c:pt idx="9">
                  <c:v>37.555555555555557</c:v>
                </c:pt>
                <c:pt idx="10">
                  <c:v>37.555555555555557</c:v>
                </c:pt>
                <c:pt idx="11">
                  <c:v>42.25</c:v>
                </c:pt>
                <c:pt idx="12">
                  <c:v>43.5</c:v>
                </c:pt>
                <c:pt idx="13">
                  <c:v>45.375</c:v>
                </c:pt>
                <c:pt idx="14">
                  <c:v>46.25</c:v>
                </c:pt>
                <c:pt idx="15">
                  <c:v>44.375</c:v>
                </c:pt>
                <c:pt idx="16">
                  <c:v>42.5</c:v>
                </c:pt>
                <c:pt idx="17">
                  <c:v>46.25</c:v>
                </c:pt>
                <c:pt idx="18">
                  <c:v>45.625</c:v>
                </c:pt>
                <c:pt idx="19">
                  <c:v>45.444444444444443</c:v>
                </c:pt>
                <c:pt idx="20">
                  <c:v>45.222222222222221</c:v>
                </c:pt>
                <c:pt idx="21">
                  <c:v>44.888888888888886</c:v>
                </c:pt>
                <c:pt idx="22">
                  <c:v>44.333333333333336</c:v>
                </c:pt>
                <c:pt idx="23">
                  <c:v>44.888888888888886</c:v>
                </c:pt>
                <c:pt idx="24">
                  <c:v>44.333333333333336</c:v>
                </c:pt>
                <c:pt idx="25">
                  <c:v>44.333333333333336</c:v>
                </c:pt>
                <c:pt idx="26">
                  <c:v>38.777777777777779</c:v>
                </c:pt>
                <c:pt idx="27">
                  <c:v>37.111111111111114</c:v>
                </c:pt>
                <c:pt idx="28">
                  <c:v>33.333333333333336</c:v>
                </c:pt>
                <c:pt idx="29">
                  <c:v>31.888888888888889</c:v>
                </c:pt>
                <c:pt idx="30">
                  <c:v>30.555555555555557</c:v>
                </c:pt>
                <c:pt idx="31">
                  <c:v>29.444444444444443</c:v>
                </c:pt>
                <c:pt idx="32">
                  <c:v>28.888888888888889</c:v>
                </c:pt>
                <c:pt idx="33">
                  <c:v>30</c:v>
                </c:pt>
                <c:pt idx="34">
                  <c:v>27.777777777777779</c:v>
                </c:pt>
                <c:pt idx="35">
                  <c:v>30</c:v>
                </c:pt>
                <c:pt idx="36">
                  <c:v>32.222222222222221</c:v>
                </c:pt>
                <c:pt idx="37">
                  <c:v>34.444444444444443</c:v>
                </c:pt>
                <c:pt idx="38">
                  <c:v>35</c:v>
                </c:pt>
                <c:pt idx="39">
                  <c:v>37.222222222222221</c:v>
                </c:pt>
                <c:pt idx="40">
                  <c:v>39.444444444444443</c:v>
                </c:pt>
                <c:pt idx="41">
                  <c:v>39</c:v>
                </c:pt>
                <c:pt idx="42">
                  <c:v>40.111111111111114</c:v>
                </c:pt>
                <c:pt idx="43">
                  <c:v>44.555555555555557</c:v>
                </c:pt>
                <c:pt idx="44">
                  <c:v>43.111111111111114</c:v>
                </c:pt>
                <c:pt idx="45">
                  <c:v>43.111111111111114</c:v>
                </c:pt>
                <c:pt idx="46">
                  <c:v>45.333333333333336</c:v>
                </c:pt>
                <c:pt idx="47">
                  <c:v>45.666666666666664</c:v>
                </c:pt>
                <c:pt idx="48">
                  <c:v>45.666666666666664</c:v>
                </c:pt>
              </c:numCache>
            </c:numRef>
          </c:yVal>
          <c:smooth val="1"/>
          <c:extLst>
            <c:ext xmlns:c16="http://schemas.microsoft.com/office/drawing/2014/chart" uri="{C3380CC4-5D6E-409C-BE32-E72D297353CC}">
              <c16:uniqueId val="{0000002E-9314-4996-BE76-291C3BC91ED4}"/>
            </c:ext>
          </c:extLst>
        </c:ser>
        <c:ser>
          <c:idx val="1"/>
          <c:order val="46"/>
          <c:tx>
            <c:v>AEGL</c:v>
          </c:tx>
          <c:spPr>
            <a:ln w="19050" cap="rnd">
              <a:solidFill>
                <a:srgbClr val="000000"/>
              </a:solidFill>
              <a:round/>
            </a:ln>
            <a:effectLst/>
          </c:spPr>
          <c:marker>
            <c:symbol val="none"/>
          </c:marker>
          <c:xVal>
            <c:numRef>
              <c:f>Sheet1!$E$22:$E$23</c:f>
              <c:numCache>
                <c:formatCode>General</c:formatCode>
                <c:ptCount val="2"/>
                <c:pt idx="0">
                  <c:v>0</c:v>
                </c:pt>
                <c:pt idx="1">
                  <c:v>48</c:v>
                </c:pt>
              </c:numCache>
            </c:numRef>
          </c:xVal>
          <c:yVal>
            <c:numRef>
              <c:f>Sheet1!$F$22:$F$23</c:f>
              <c:numCache>
                <c:formatCode>General</c:formatCode>
                <c:ptCount val="2"/>
                <c:pt idx="0">
                  <c:v>90</c:v>
                </c:pt>
                <c:pt idx="1">
                  <c:v>90</c:v>
                </c:pt>
              </c:numCache>
            </c:numRef>
          </c:yVal>
          <c:smooth val="1"/>
          <c:extLst>
            <c:ext xmlns:c16="http://schemas.microsoft.com/office/drawing/2014/chart" uri="{C3380CC4-5D6E-409C-BE32-E72D297353CC}">
              <c16:uniqueId val="{0000002F-9314-4996-BE76-291C3BC91ED4}"/>
            </c:ext>
          </c:extLst>
        </c:ser>
        <c:ser>
          <c:idx val="2"/>
          <c:order val="47"/>
          <c:tx>
            <c:strRef>
              <c:f>Sheet1!$K$21</c:f>
              <c:strCache>
                <c:ptCount val="1"/>
                <c:pt idx="0">
                  <c:v>REL Chronic</c:v>
                </c:pt>
              </c:strCache>
            </c:strRef>
          </c:tx>
          <c:spPr>
            <a:ln w="19050" cap="rnd">
              <a:solidFill>
                <a:schemeClr val="accent6">
                  <a:lumMod val="75000"/>
                </a:schemeClr>
              </a:solidFill>
              <a:round/>
            </a:ln>
            <a:effectLst/>
          </c:spPr>
          <c:marker>
            <c:symbol val="none"/>
          </c:marker>
          <c:xVal>
            <c:numRef>
              <c:f>Sheet1!$K$22:$K$23</c:f>
              <c:numCache>
                <c:formatCode>General</c:formatCode>
                <c:ptCount val="2"/>
                <c:pt idx="0">
                  <c:v>0</c:v>
                </c:pt>
                <c:pt idx="1">
                  <c:v>48</c:v>
                </c:pt>
              </c:numCache>
            </c:numRef>
          </c:xVal>
          <c:yVal>
            <c:numRef>
              <c:f>Sheet1!$L$22:$L$23</c:f>
              <c:numCache>
                <c:formatCode>General</c:formatCode>
                <c:ptCount val="2"/>
                <c:pt idx="0">
                  <c:v>40</c:v>
                </c:pt>
                <c:pt idx="1">
                  <c:v>40</c:v>
                </c:pt>
              </c:numCache>
            </c:numRef>
          </c:yVal>
          <c:smooth val="1"/>
          <c:extLst>
            <c:ext xmlns:c16="http://schemas.microsoft.com/office/drawing/2014/chart" uri="{C3380CC4-5D6E-409C-BE32-E72D297353CC}">
              <c16:uniqueId val="{00000030-9314-4996-BE76-291C3BC91ED4}"/>
            </c:ext>
          </c:extLst>
        </c:ser>
        <c:dLbls>
          <c:showLegendKey val="0"/>
          <c:showVal val="0"/>
          <c:showCatName val="0"/>
          <c:showSerName val="0"/>
          <c:showPercent val="0"/>
          <c:showBubbleSize val="0"/>
        </c:dLbls>
        <c:axId val="742622543"/>
        <c:axId val="742621295"/>
      </c:scatterChart>
      <c:valAx>
        <c:axId val="742622543"/>
        <c:scaling>
          <c:orientation val="minMax"/>
          <c:max val="48"/>
        </c:scaling>
        <c:delete val="0"/>
        <c:axPos val="b"/>
        <c:majorGridlines>
          <c:spPr>
            <a:ln w="9525" cap="flat" cmpd="sng" algn="ctr">
              <a:solidFill>
                <a:schemeClr val="tx1">
                  <a:lumMod val="15000"/>
                  <a:lumOff val="85000"/>
                </a:schemeClr>
              </a:solidFill>
              <a:round/>
            </a:ln>
            <a:effectLst/>
          </c:spPr>
        </c:majorGridlines>
        <c:title>
          <c:tx>
            <c:rich>
              <a:bodyPr/>
              <a:lstStyle/>
              <a:p>
                <a:pPr>
                  <a:defRPr>
                    <a:latin typeface="UGent Panno Text" panose="02000506040000040003" pitchFamily="2" charset="0"/>
                  </a:defRPr>
                </a:pPr>
                <a:r>
                  <a:rPr lang="nl-BE">
                    <a:latin typeface="UGent Panno Text" panose="02000506040000040003" pitchFamily="2" charset="0"/>
                  </a:rPr>
                  <a:t>Time</a:t>
                </a:r>
              </a:p>
            </c:rich>
          </c:tx>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latin typeface="UGent Panno Text" panose="02000506040000040003" pitchFamily="2" charset="0"/>
              </a:defRPr>
            </a:pPr>
            <a:endParaRPr lang="en-BE"/>
          </a:p>
        </c:txPr>
        <c:crossAx val="742621295"/>
        <c:crosses val="autoZero"/>
        <c:crossBetween val="midCat"/>
        <c:majorUnit val="12"/>
      </c:valAx>
      <c:valAx>
        <c:axId val="742621295"/>
        <c:scaling>
          <c:orientation val="minMax"/>
          <c:min val="0"/>
        </c:scaling>
        <c:delete val="1"/>
        <c:axPos val="l"/>
        <c:title>
          <c:tx>
            <c:rich>
              <a:bodyPr/>
              <a:lstStyle/>
              <a:p>
                <a:pPr>
                  <a:defRPr>
                    <a:latin typeface="UGent Panno Text" panose="02000506040000040003" pitchFamily="2" charset="0"/>
                  </a:defRPr>
                </a:pPr>
                <a:r>
                  <a:rPr lang="nl-BE">
                    <a:latin typeface="UGent Panno Text" panose="02000506040000040003" pitchFamily="2" charset="0"/>
                  </a:rPr>
                  <a:t>Exposure Concentration</a:t>
                </a:r>
              </a:p>
            </c:rich>
          </c:tx>
          <c:layout>
            <c:manualLayout>
              <c:xMode val="edge"/>
              <c:yMode val="edge"/>
              <c:x val="1.2254901960784314E-2"/>
              <c:y val="0.21519703037709553"/>
            </c:manualLayout>
          </c:layout>
          <c:overlay val="0"/>
        </c:title>
        <c:numFmt formatCode="General" sourceLinked="1"/>
        <c:majorTickMark val="none"/>
        <c:minorTickMark val="none"/>
        <c:tickLblPos val="nextTo"/>
        <c:crossAx val="742622543"/>
        <c:crosses val="autoZero"/>
        <c:crossBetween val="midCat"/>
        <c:majorUnit val="20"/>
      </c:valAx>
    </c:plotArea>
    <c:plotVisOnly val="1"/>
    <c:dispBlanksAs val="gap"/>
    <c:showDLblsOverMax val="0"/>
    <c:extLst/>
  </c:chart>
  <c:txPr>
    <a:bodyPr/>
    <a:lstStyle/>
    <a:p>
      <a:pPr>
        <a:defRPr sz="1600"/>
      </a:pPr>
      <a:endParaRPr lang="en-B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v>DALY_AREA</c:v>
          </c:tx>
          <c:spPr>
            <a:ln>
              <a:solidFill>
                <a:schemeClr val="tx1"/>
              </a:solidFill>
            </a:ln>
          </c:spPr>
          <c:dPt>
            <c:idx val="0"/>
            <c:marker>
              <c:symbol val="none"/>
            </c:marker>
            <c:bubble3D val="0"/>
            <c:extLst>
              <c:ext xmlns:c16="http://schemas.microsoft.com/office/drawing/2014/chart" uri="{C3380CC4-5D6E-409C-BE32-E72D297353CC}">
                <c16:uniqueId val="{00000000-B1FE-4F04-B639-71F304984BDC}"/>
              </c:ext>
            </c:extLst>
          </c:dPt>
          <c:dPt>
            <c:idx val="1"/>
            <c:marker>
              <c:symbol val="none"/>
            </c:marker>
            <c:bubble3D val="0"/>
            <c:extLst>
              <c:ext xmlns:c16="http://schemas.microsoft.com/office/drawing/2014/chart" uri="{C3380CC4-5D6E-409C-BE32-E72D297353CC}">
                <c16:uniqueId val="{00000001-B1FE-4F04-B639-71F304984BDC}"/>
              </c:ext>
            </c:extLst>
          </c:dPt>
          <c:dPt>
            <c:idx val="2"/>
            <c:marker>
              <c:symbol val="none"/>
            </c:marker>
            <c:bubble3D val="0"/>
            <c:spPr>
              <a:ln w="12700" cap="flat" cmpd="sng" algn="ctr">
                <a:solidFill>
                  <a:schemeClr val="accent1"/>
                </a:solidFill>
                <a:prstDash val="solid"/>
                <a:miter lim="800000"/>
              </a:ln>
              <a:effectLst/>
            </c:spPr>
            <c:extLst>
              <c:ext xmlns:c16="http://schemas.microsoft.com/office/drawing/2014/chart" uri="{C3380CC4-5D6E-409C-BE32-E72D297353CC}">
                <c16:uniqueId val="{00000003-B1FE-4F04-B639-71F304984BDC}"/>
              </c:ext>
            </c:extLst>
          </c:dPt>
          <c:dPt>
            <c:idx val="3"/>
            <c:marker>
              <c:symbol val="none"/>
            </c:marker>
            <c:bubble3D val="0"/>
            <c:spPr>
              <a:ln w="12700" cap="flat" cmpd="sng" algn="ctr">
                <a:solidFill>
                  <a:schemeClr val="accent1"/>
                </a:solidFill>
                <a:prstDash val="solid"/>
                <a:miter lim="800000"/>
              </a:ln>
              <a:effectLst/>
            </c:spPr>
            <c:extLst>
              <c:ext xmlns:c16="http://schemas.microsoft.com/office/drawing/2014/chart" uri="{C3380CC4-5D6E-409C-BE32-E72D297353CC}">
                <c16:uniqueId val="{00000005-B1FE-4F04-B639-71F304984BDC}"/>
              </c:ext>
            </c:extLst>
          </c:dPt>
          <c:dPt>
            <c:idx val="4"/>
            <c:marker>
              <c:symbol val="none"/>
            </c:marker>
            <c:bubble3D val="0"/>
            <c:extLst>
              <c:ext xmlns:c16="http://schemas.microsoft.com/office/drawing/2014/chart" uri="{C3380CC4-5D6E-409C-BE32-E72D297353CC}">
                <c16:uniqueId val="{00000006-B1FE-4F04-B639-71F304984BDC}"/>
              </c:ext>
            </c:extLst>
          </c:dPt>
          <c:xVal>
            <c:numRef>
              <c:f>Sheet1!$B$4:$B$8</c:f>
              <c:numCache>
                <c:formatCode>General</c:formatCode>
                <c:ptCount val="5"/>
                <c:pt idx="0">
                  <c:v>600</c:v>
                </c:pt>
                <c:pt idx="1">
                  <c:v>600</c:v>
                </c:pt>
                <c:pt idx="2">
                  <c:v>400</c:v>
                </c:pt>
                <c:pt idx="3">
                  <c:v>200</c:v>
                </c:pt>
                <c:pt idx="4">
                  <c:v>0</c:v>
                </c:pt>
              </c:numCache>
            </c:numRef>
          </c:xVal>
          <c:yVal>
            <c:numRef>
              <c:f>Sheet1!$C$4:$C$8</c:f>
              <c:numCache>
                <c:formatCode>General</c:formatCode>
                <c:ptCount val="5"/>
                <c:pt idx="0">
                  <c:v>0</c:v>
                </c:pt>
                <c:pt idx="1">
                  <c:v>200</c:v>
                </c:pt>
                <c:pt idx="2">
                  <c:v>350</c:v>
                </c:pt>
                <c:pt idx="3">
                  <c:v>600</c:v>
                </c:pt>
                <c:pt idx="4">
                  <c:v>600</c:v>
                </c:pt>
              </c:numCache>
            </c:numRef>
          </c:yVal>
          <c:smooth val="0"/>
          <c:extLst>
            <c:ext xmlns:c16="http://schemas.microsoft.com/office/drawing/2014/chart" uri="{C3380CC4-5D6E-409C-BE32-E72D297353CC}">
              <c16:uniqueId val="{00000007-B1FE-4F04-B639-71F304984BDC}"/>
            </c:ext>
          </c:extLst>
        </c:ser>
        <c:ser>
          <c:idx val="0"/>
          <c:order val="1"/>
          <c:tx>
            <c:strRef>
              <c:f>Sheet1!$C$3</c:f>
              <c:strCache>
                <c:ptCount val="1"/>
                <c:pt idx="0">
                  <c:v>DALY</c:v>
                </c:pt>
              </c:strCache>
            </c:strRef>
          </c:tx>
          <c:spPr>
            <a:ln>
              <a:solidFill>
                <a:schemeClr val="tx1"/>
              </a:solidFill>
            </a:ln>
          </c:spPr>
          <c:marker>
            <c:symbol val="circle"/>
            <c:size val="5"/>
            <c:spPr>
              <a:solidFill>
                <a:schemeClr val="tx1"/>
              </a:solidFill>
              <a:ln w="9525">
                <a:noFill/>
              </a:ln>
              <a:effectLst/>
            </c:spPr>
          </c:marker>
          <c:xVal>
            <c:numRef>
              <c:f>Sheet1!$B$4:$B$8</c:f>
              <c:numCache>
                <c:formatCode>General</c:formatCode>
                <c:ptCount val="5"/>
                <c:pt idx="0">
                  <c:v>600</c:v>
                </c:pt>
                <c:pt idx="1">
                  <c:v>600</c:v>
                </c:pt>
                <c:pt idx="2">
                  <c:v>400</c:v>
                </c:pt>
                <c:pt idx="3">
                  <c:v>200</c:v>
                </c:pt>
                <c:pt idx="4">
                  <c:v>0</c:v>
                </c:pt>
              </c:numCache>
            </c:numRef>
          </c:xVal>
          <c:yVal>
            <c:numRef>
              <c:f>Sheet1!$C$4:$C$8</c:f>
              <c:numCache>
                <c:formatCode>General</c:formatCode>
                <c:ptCount val="5"/>
                <c:pt idx="0">
                  <c:v>0</c:v>
                </c:pt>
                <c:pt idx="1">
                  <c:v>200</c:v>
                </c:pt>
                <c:pt idx="2">
                  <c:v>350</c:v>
                </c:pt>
                <c:pt idx="3">
                  <c:v>600</c:v>
                </c:pt>
                <c:pt idx="4">
                  <c:v>600</c:v>
                </c:pt>
              </c:numCache>
            </c:numRef>
          </c:yVal>
          <c:smooth val="0"/>
          <c:extLst>
            <c:ext xmlns:c16="http://schemas.microsoft.com/office/drawing/2014/chart" uri="{C3380CC4-5D6E-409C-BE32-E72D297353CC}">
              <c16:uniqueId val="{00000008-B1FE-4F04-B639-71F304984BDC}"/>
            </c:ext>
          </c:extLst>
        </c:ser>
        <c:ser>
          <c:idx val="1"/>
          <c:order val="2"/>
          <c:tx>
            <c:v>DCV</c:v>
          </c:tx>
          <c:spPr>
            <a:ln w="19050" cap="rnd">
              <a:solidFill>
                <a:srgbClr val="FF0000"/>
              </a:solidFill>
              <a:round/>
            </a:ln>
            <a:effectLst/>
          </c:spPr>
          <c:marker>
            <c:symbol val="circle"/>
            <c:size val="5"/>
            <c:spPr>
              <a:solidFill>
                <a:schemeClr val="tx1"/>
              </a:solidFill>
              <a:ln w="9525">
                <a:solidFill>
                  <a:schemeClr val="tx1"/>
                </a:solidFill>
              </a:ln>
              <a:effectLst/>
            </c:spPr>
          </c:marker>
          <c:dPt>
            <c:idx val="0"/>
            <c:marker>
              <c:symbol val="circle"/>
              <c:size val="8"/>
              <c:spPr>
                <a:solidFill>
                  <a:schemeClr val="tx1"/>
                </a:solidFill>
                <a:ln w="38100">
                  <a:solidFill>
                    <a:schemeClr val="tx1"/>
                  </a:solidFill>
                </a:ln>
                <a:effectLst/>
              </c:spPr>
            </c:marker>
            <c:bubble3D val="0"/>
            <c:spPr>
              <a:ln w="34925" cap="rnd">
                <a:solidFill>
                  <a:srgbClr val="FF0000"/>
                </a:solidFill>
                <a:round/>
              </a:ln>
              <a:effectLst/>
            </c:spPr>
            <c:extLst>
              <c:ext xmlns:c16="http://schemas.microsoft.com/office/drawing/2014/chart" uri="{C3380CC4-5D6E-409C-BE32-E72D297353CC}">
                <c16:uniqueId val="{0000000A-B1FE-4F04-B639-71F304984BDC}"/>
              </c:ext>
            </c:extLst>
          </c:dPt>
          <c:xVal>
            <c:numRef>
              <c:f>Sheet1!$B$10</c:f>
              <c:numCache>
                <c:formatCode>General</c:formatCode>
                <c:ptCount val="1"/>
                <c:pt idx="0">
                  <c:v>250</c:v>
                </c:pt>
              </c:numCache>
            </c:numRef>
          </c:xVal>
          <c:yVal>
            <c:numRef>
              <c:f>Sheet1!$C$10</c:f>
              <c:numCache>
                <c:formatCode>General</c:formatCode>
                <c:ptCount val="1"/>
                <c:pt idx="0">
                  <c:v>380</c:v>
                </c:pt>
              </c:numCache>
            </c:numRef>
          </c:yVal>
          <c:smooth val="0"/>
          <c:extLst>
            <c:ext xmlns:c16="http://schemas.microsoft.com/office/drawing/2014/chart" uri="{C3380CC4-5D6E-409C-BE32-E72D297353CC}">
              <c16:uniqueId val="{0000000B-B1FE-4F04-B639-71F304984BDC}"/>
            </c:ext>
          </c:extLst>
        </c:ser>
        <c:dLbls>
          <c:showLegendKey val="0"/>
          <c:showVal val="0"/>
          <c:showCatName val="0"/>
          <c:showSerName val="0"/>
          <c:showPercent val="0"/>
          <c:showBubbleSize val="0"/>
        </c:dLbls>
        <c:axId val="742821375"/>
        <c:axId val="742814719"/>
      </c:scatterChart>
      <c:valAx>
        <c:axId val="742821375"/>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solidFill>
                    <a:latin typeface="UGent Panno Text" panose="02000506040000040003" pitchFamily="2" charset="0"/>
                    <a:ea typeface="+mn-ea"/>
                    <a:cs typeface="+mn-cs"/>
                  </a:defRPr>
                </a:pPr>
                <a:r>
                  <a:rPr lang="nl-BE" sz="1600" b="1">
                    <a:solidFill>
                      <a:schemeClr val="tx1"/>
                    </a:solidFill>
                    <a:latin typeface="UGent Panno Text" panose="02000506040000040003" pitchFamily="2" charset="0"/>
                  </a:rPr>
                  <a:t>TOTAL ENERGY</a:t>
                </a:r>
                <a:r>
                  <a:rPr lang="nl-BE" sz="1600" b="1" baseline="0">
                    <a:solidFill>
                      <a:schemeClr val="tx1"/>
                    </a:solidFill>
                    <a:latin typeface="UGent Panno Text" panose="02000506040000040003" pitchFamily="2" charset="0"/>
                  </a:rPr>
                  <a:t> USE</a:t>
                </a:r>
                <a:endParaRPr lang="nl-BE" sz="1600" b="1">
                  <a:solidFill>
                    <a:schemeClr val="tx1"/>
                  </a:solidFill>
                  <a:latin typeface="UGent Panno Text" panose="02000506040000040003" pitchFamily="2" charset="0"/>
                </a:endParaRPr>
              </a:p>
            </c:rich>
          </c:tx>
          <c:layout>
            <c:manualLayout>
              <c:xMode val="edge"/>
              <c:yMode val="edge"/>
              <c:x val="0.37753695225192069"/>
              <c:y val="0.94236207558613161"/>
            </c:manualLayout>
          </c:layout>
          <c:overlay val="0"/>
          <c:spPr>
            <a:noFill/>
            <a:ln>
              <a:noFill/>
            </a:ln>
            <a:effectLst/>
          </c:spPr>
        </c:title>
        <c:numFmt formatCode="General" sourceLinked="1"/>
        <c:majorTickMark val="none"/>
        <c:minorTickMark val="none"/>
        <c:tickLblPos val="none"/>
        <c:spPr>
          <a:noFill/>
          <a:ln w="9525"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742814719"/>
        <c:crosses val="autoZero"/>
        <c:crossBetween val="midCat"/>
      </c:valAx>
      <c:valAx>
        <c:axId val="742814719"/>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UGent Panno Text" panose="02000506040000040003" pitchFamily="2" charset="0"/>
                    <a:ea typeface="+mn-ea"/>
                    <a:cs typeface="+mn-cs"/>
                  </a:defRPr>
                </a:pPr>
                <a:r>
                  <a:rPr lang="nl-BE" sz="1600" b="1">
                    <a:solidFill>
                      <a:schemeClr val="tx1"/>
                    </a:solidFill>
                    <a:latin typeface="UGent Panno Text" panose="02000506040000040003" pitchFamily="2" charset="0"/>
                  </a:rPr>
                  <a:t>DALY</a:t>
                </a:r>
              </a:p>
            </c:rich>
          </c:tx>
          <c:layout>
            <c:manualLayout>
              <c:xMode val="edge"/>
              <c:yMode val="edge"/>
              <c:x val="1.3915614530500204E-2"/>
              <c:y val="0.40862159921621816"/>
            </c:manualLayout>
          </c:layout>
          <c:overlay val="0"/>
          <c:spPr>
            <a:noFill/>
            <a:ln>
              <a:noFill/>
            </a:ln>
            <a:effectLst/>
          </c:spPr>
        </c:title>
        <c:numFmt formatCode="General" sourceLinked="1"/>
        <c:majorTickMark val="none"/>
        <c:minorTickMark val="none"/>
        <c:tickLblPos val="none"/>
        <c:spPr>
          <a:noFill/>
          <a:ln w="9525"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742821375"/>
        <c:crosses val="autoZero"/>
        <c:crossBetween val="midCat"/>
      </c:valAx>
      <c:spPr>
        <a:noFill/>
        <a:ln>
          <a:noFill/>
        </a:ln>
        <a:effectLst/>
      </c:spPr>
    </c:plotArea>
    <c:plotVisOnly val="1"/>
    <c:dispBlanksAs val="gap"/>
    <c:showDLblsOverMax val="0"/>
    <c:extLst/>
  </c:chart>
  <c:spPr>
    <a:noFill/>
    <a:ln>
      <a:noFill/>
    </a:ln>
  </c:spPr>
  <c:txPr>
    <a:bodyPr/>
    <a:lstStyle/>
    <a:p>
      <a:pPr>
        <a:defRPr/>
      </a:pPr>
      <a:endParaRPr lang="en-BE"/>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0.83839</cdr:x>
      <cdr:y>0.0724</cdr:y>
    </cdr:from>
    <cdr:to>
      <cdr:x>0.95943</cdr:x>
      <cdr:y>0.1518</cdr:y>
    </cdr:to>
    <cdr:sp macro="" textlink="">
      <cdr:nvSpPr>
        <cdr:cNvPr id="8" name="TextBox 1">
          <a:extLst xmlns:a="http://schemas.openxmlformats.org/drawingml/2006/main">
            <a:ext uri="{FF2B5EF4-FFF2-40B4-BE49-F238E27FC236}">
              <a16:creationId xmlns:a16="http://schemas.microsoft.com/office/drawing/2014/main" id="{0A1BDE0F-692F-48E0-97AD-F6F001772A83}"/>
            </a:ext>
          </a:extLst>
        </cdr:cNvPr>
        <cdr:cNvSpPr txBox="1"/>
      </cdr:nvSpPr>
      <cdr:spPr>
        <a:xfrm xmlns:a="http://schemas.openxmlformats.org/drawingml/2006/main">
          <a:off x="7277278" y="383894"/>
          <a:ext cx="1050629" cy="4210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BE" sz="1600" dirty="0">
              <a:latin typeface="UGent Panno Text" panose="02000506040000040003" pitchFamily="2" charset="0"/>
            </a:rPr>
            <a:t>AEGL</a:t>
          </a:r>
        </a:p>
      </cdr:txBody>
    </cdr:sp>
  </cdr:relSizeAnchor>
  <cdr:relSizeAnchor xmlns:cdr="http://schemas.openxmlformats.org/drawingml/2006/chartDrawing">
    <cdr:from>
      <cdr:x>0.83841</cdr:x>
      <cdr:y>0.27231</cdr:y>
    </cdr:from>
    <cdr:to>
      <cdr:x>0.99596</cdr:x>
      <cdr:y>0.35171</cdr:y>
    </cdr:to>
    <cdr:sp macro="" textlink="">
      <cdr:nvSpPr>
        <cdr:cNvPr id="12" name="TextBox 1">
          <a:extLst xmlns:a="http://schemas.openxmlformats.org/drawingml/2006/main">
            <a:ext uri="{FF2B5EF4-FFF2-40B4-BE49-F238E27FC236}">
              <a16:creationId xmlns:a16="http://schemas.microsoft.com/office/drawing/2014/main" id="{619D4BEF-C4DE-4382-94DE-C6012A57F0DE}"/>
            </a:ext>
          </a:extLst>
        </cdr:cNvPr>
        <cdr:cNvSpPr txBox="1"/>
      </cdr:nvSpPr>
      <cdr:spPr>
        <a:xfrm xmlns:a="http://schemas.openxmlformats.org/drawingml/2006/main">
          <a:off x="4344307" y="854593"/>
          <a:ext cx="816361" cy="24917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sz="1600" dirty="0">
              <a:solidFill>
                <a:srgbClr val="FF0000"/>
              </a:solidFill>
              <a:latin typeface="UGent Panno Text" panose="02000506040000040003" pitchFamily="2" charset="0"/>
            </a:rPr>
            <a:t>REL Acute</a:t>
          </a:r>
        </a:p>
      </cdr:txBody>
    </cdr:sp>
  </cdr:relSizeAnchor>
  <cdr:relSizeAnchor xmlns:cdr="http://schemas.openxmlformats.org/drawingml/2006/chartDrawing">
    <cdr:from>
      <cdr:x>0.84246</cdr:x>
      <cdr:y>0.40329</cdr:y>
    </cdr:from>
    <cdr:to>
      <cdr:x>1</cdr:x>
      <cdr:y>0.48269</cdr:y>
    </cdr:to>
    <cdr:sp macro="" textlink="">
      <cdr:nvSpPr>
        <cdr:cNvPr id="13" name="TextBox 1">
          <a:extLst xmlns:a="http://schemas.openxmlformats.org/drawingml/2006/main">
            <a:ext uri="{FF2B5EF4-FFF2-40B4-BE49-F238E27FC236}">
              <a16:creationId xmlns:a16="http://schemas.microsoft.com/office/drawing/2014/main" id="{27FB9902-6F6D-4380-A864-D3AE63EFD9E7}"/>
            </a:ext>
          </a:extLst>
        </cdr:cNvPr>
        <cdr:cNvSpPr txBox="1"/>
      </cdr:nvSpPr>
      <cdr:spPr>
        <a:xfrm xmlns:a="http://schemas.openxmlformats.org/drawingml/2006/main">
          <a:off x="7312566" y="2138522"/>
          <a:ext cx="1367449" cy="4210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sz="1600" dirty="0">
              <a:solidFill>
                <a:schemeClr val="accent2">
                  <a:lumMod val="75000"/>
                </a:schemeClr>
              </a:solidFill>
              <a:latin typeface="UGent Panno Text" panose="02000506040000040003" pitchFamily="2" charset="0"/>
            </a:rPr>
            <a:t>REL TWA</a:t>
          </a:r>
        </a:p>
      </cdr:txBody>
    </cdr:sp>
  </cdr:relSizeAnchor>
  <cdr:relSizeAnchor xmlns:cdr="http://schemas.openxmlformats.org/drawingml/2006/chartDrawing">
    <cdr:from>
      <cdr:x>0.84298</cdr:x>
      <cdr:y>0.46772</cdr:y>
    </cdr:from>
    <cdr:to>
      <cdr:x>0.96458</cdr:x>
      <cdr:y>0.54712</cdr:y>
    </cdr:to>
    <cdr:sp macro="" textlink="">
      <cdr:nvSpPr>
        <cdr:cNvPr id="14" name="TextBox 1">
          <a:extLst xmlns:a="http://schemas.openxmlformats.org/drawingml/2006/main">
            <a:ext uri="{FF2B5EF4-FFF2-40B4-BE49-F238E27FC236}">
              <a16:creationId xmlns:a16="http://schemas.microsoft.com/office/drawing/2014/main" id="{E39649F8-68B8-4DD8-AEDE-57A03F3C22CD}"/>
            </a:ext>
          </a:extLst>
        </cdr:cNvPr>
        <cdr:cNvSpPr txBox="1"/>
      </cdr:nvSpPr>
      <cdr:spPr>
        <a:xfrm xmlns:a="http://schemas.openxmlformats.org/drawingml/2006/main">
          <a:off x="7317090" y="2480130"/>
          <a:ext cx="1055490" cy="4210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sz="1800" dirty="0" err="1">
              <a:solidFill>
                <a:schemeClr val="accent6">
                  <a:lumMod val="75000"/>
                </a:schemeClr>
              </a:solidFill>
              <a:latin typeface="UGent Panno Text" panose="02000506040000040003" pitchFamily="2" charset="0"/>
            </a:rPr>
            <a:t>Chronic</a:t>
          </a:r>
          <a:endParaRPr lang="nl-BE" sz="1800" dirty="0">
            <a:solidFill>
              <a:schemeClr val="accent6">
                <a:lumMod val="75000"/>
              </a:schemeClr>
            </a:solidFill>
            <a:latin typeface="UGent Panno Text" panose="02000506040000040003" pitchFamily="2"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0.53986</cdr:x>
      <cdr:y>0.6492</cdr:y>
    </cdr:from>
    <cdr:to>
      <cdr:x>0.72086</cdr:x>
      <cdr:y>0.72445</cdr:y>
    </cdr:to>
    <cdr:sp macro="" textlink="">
      <cdr:nvSpPr>
        <cdr:cNvPr id="2" name="Callout: Bent Line with Accent Bar 1">
          <a:extLst xmlns:a="http://schemas.openxmlformats.org/drawingml/2006/main">
            <a:ext uri="{FF2B5EF4-FFF2-40B4-BE49-F238E27FC236}">
              <a16:creationId xmlns:a16="http://schemas.microsoft.com/office/drawing/2014/main" id="{A0F3EA46-7885-4F07-A519-7266D63D627E}"/>
            </a:ext>
          </a:extLst>
        </cdr:cNvPr>
        <cdr:cNvSpPr/>
      </cdr:nvSpPr>
      <cdr:spPr>
        <a:xfrm xmlns:a="http://schemas.openxmlformats.org/drawingml/2006/main">
          <a:off x="4278763" y="3618004"/>
          <a:ext cx="1434556" cy="419367"/>
        </a:xfrm>
        <a:prstGeom xmlns:a="http://schemas.openxmlformats.org/drawingml/2006/main" prst="accentCallout2">
          <a:avLst>
            <a:gd name="adj1" fmla="val 18750"/>
            <a:gd name="adj2" fmla="val -8333"/>
            <a:gd name="adj3" fmla="val 18750"/>
            <a:gd name="adj4" fmla="val -16667"/>
            <a:gd name="adj5" fmla="val -261692"/>
            <a:gd name="adj6" fmla="val -30000"/>
          </a:avLst>
        </a:prstGeom>
        <a:noFill xmlns:a="http://schemas.openxmlformats.org/drawingml/2006/main"/>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l"/>
          <a:r>
            <a:rPr lang="nl-BE" sz="1600" dirty="0">
              <a:solidFill>
                <a:sysClr val="windowText" lastClr="000000"/>
              </a:solidFill>
              <a:latin typeface="UGent Panno Text" panose="02000506040000040003" pitchFamily="2" charset="0"/>
            </a:rPr>
            <a:t>Energy </a:t>
          </a:r>
          <a:r>
            <a:rPr lang="nl-BE" sz="1600" dirty="0" err="1">
              <a:solidFill>
                <a:sysClr val="windowText" lastClr="000000"/>
              </a:solidFill>
              <a:latin typeface="UGent Panno Text" panose="02000506040000040003" pitchFamily="2" charset="0"/>
            </a:rPr>
            <a:t>Savings</a:t>
          </a:r>
          <a:endParaRPr lang="nl-BE" sz="1600" dirty="0">
            <a:solidFill>
              <a:sysClr val="windowText" lastClr="000000"/>
            </a:solidFill>
            <a:latin typeface="UGent Panno Text" panose="02000506040000040003" pitchFamily="2"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20/10/2021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a:t>
            </a:fld>
            <a:endParaRPr lang="en-GB"/>
          </a:p>
        </p:txBody>
      </p:sp>
    </p:spTree>
    <p:extLst>
      <p:ext uri="{BB962C8B-B14F-4D97-AF65-F5344CB8AC3E}">
        <p14:creationId xmlns:p14="http://schemas.microsoft.com/office/powerpoint/2010/main" val="556887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t>
            </a:r>
            <a:r>
              <a:rPr lang="en-BE" dirty="0"/>
              <a:t>ypisch 4-5.3%</a:t>
            </a:r>
          </a:p>
          <a:p>
            <a:r>
              <a:rPr lang="en-GB" dirty="0"/>
              <a:t>F</a:t>
            </a:r>
            <a:r>
              <a:rPr lang="en-BE" dirty="0"/>
              <a:t>actor 1/100 ook de waarde voor recirculatie van rookgassen</a:t>
            </a:r>
          </a:p>
        </p:txBody>
      </p:sp>
      <p:sp>
        <p:nvSpPr>
          <p:cNvPr id="4" name="Slide Number Placeholder 3"/>
          <p:cNvSpPr>
            <a:spLocks noGrp="1"/>
          </p:cNvSpPr>
          <p:nvPr>
            <p:ph type="sldNum" sz="quarter" idx="5"/>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1934140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BE" dirty="0">
                <a:solidFill>
                  <a:srgbClr val="FF0000"/>
                </a:solidFill>
                <a:highlight>
                  <a:srgbClr val="FFFF00"/>
                </a:highlight>
              </a:rPr>
              <a:t>Note pour le graphiste : pour les dias « “restitution », pour chaque polluant, faire un zoom afin de bien visualiser le polluant et ses différentes sources.</a:t>
            </a:r>
            <a:endParaRPr dirty="0"/>
          </a:p>
        </p:txBody>
      </p:sp>
      <p:sp>
        <p:nvSpPr>
          <p:cNvPr id="297" name="Google Shape;297;p1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0828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BE" dirty="0">
                <a:solidFill>
                  <a:srgbClr val="FF0000"/>
                </a:solidFill>
                <a:highlight>
                  <a:srgbClr val="FFFF00"/>
                </a:highlight>
              </a:rPr>
              <a:t>Note pour le graphiste : pour les dias « “restitution », pour chaque polluant, faire un zoom afin de bien visualiser le polluant et ses différentes sources.</a:t>
            </a:r>
            <a:endParaRPr dirty="0"/>
          </a:p>
        </p:txBody>
      </p:sp>
      <p:sp>
        <p:nvSpPr>
          <p:cNvPr id="297" name="Google Shape;297;p1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8633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emissiemodel werd gebruikt in een gestandaardiseerde</a:t>
            </a:r>
            <a:r>
              <a:rPr lang="nl-NL" baseline="0" dirty="0"/>
              <a:t> woning waarin zowel een afvoer ventilatie (systeem C) als een gebalanceerd ventilatiesysteem (systeem D) zijn uitgewerkt. beide systemen kunnen zowel continu als </a:t>
            </a:r>
            <a:r>
              <a:rPr lang="nl-NL" baseline="0" dirty="0" err="1"/>
              <a:t>vraaggestuurd</a:t>
            </a:r>
            <a:r>
              <a:rPr lang="nl-NL" baseline="0" dirty="0"/>
              <a:t> werken. Rechts staat het vloerplan van de woning/appartement, links een visualisatie van de implementatie ervan in </a:t>
            </a:r>
            <a:r>
              <a:rPr lang="nl-NL" baseline="0" dirty="0" err="1"/>
              <a:t>Contam</a:t>
            </a:r>
            <a:r>
              <a:rPr lang="nl-NL" baseline="0" dirty="0"/>
              <a:t>.</a:t>
            </a:r>
          </a:p>
          <a:p>
            <a:r>
              <a:rPr lang="nl-NL" baseline="0" dirty="0"/>
              <a:t>Als bron van HCOH emissies wordt verondersteld dat er in elke ruimte een vloerbekleding is aangebracht die HCOH bevat.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A6AAE-B6D0-9B4B-8A71-B7BBF8519DF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2251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Vertrekkende van de analytische modellen die in de literatuur sedert</a:t>
            </a:r>
            <a:r>
              <a:rPr lang="nl-NL" baseline="0" dirty="0"/>
              <a:t> eind de jaren 80 werden naar voor geschoven en de recente publicaties met betrekking tot de temperatuur en </a:t>
            </a:r>
            <a:r>
              <a:rPr lang="nl-NL" baseline="0" dirty="0" err="1"/>
              <a:t>vochtigheids</a:t>
            </a:r>
            <a:r>
              <a:rPr lang="nl-NL" baseline="0" dirty="0"/>
              <a:t> afhankelijkheid van de modelparameters werd een nieuw model uitgewerkt dat toelaat op analytische manier de bronsterkte van </a:t>
            </a:r>
            <a:r>
              <a:rPr lang="nl-NL" baseline="0" dirty="0" err="1"/>
              <a:t>VOC’s</a:t>
            </a:r>
            <a:r>
              <a:rPr lang="nl-NL" baseline="0" dirty="0"/>
              <a:t> te beschrijven op basis van de materiaalkarakteristieken uit een courante emissietest in een testkamer</a:t>
            </a:r>
          </a:p>
          <a:p>
            <a:endParaRPr lang="nl-NL" baseline="0" dirty="0"/>
          </a:p>
          <a:p>
            <a:r>
              <a:rPr lang="nl-NL" baseline="0" dirty="0"/>
              <a:t>Voorlopig zijn in de literatuur slechts voldoende gegevens over formaldehyde gepubliceerd. in dit onderzoek wordt daarom enkel HCOH als voorbeeld voor de potentiele impact van </a:t>
            </a:r>
            <a:r>
              <a:rPr lang="nl-NL" baseline="0" dirty="0" err="1"/>
              <a:t>VOC’s</a:t>
            </a:r>
            <a:r>
              <a:rPr lang="nl-NL" baseline="0" dirty="0"/>
              <a:t> gebruikt</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A6AAE-B6D0-9B4B-8A71-B7BBF8519DF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563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basis van de gepubliceerde gegevens worden in</a:t>
            </a:r>
            <a:r>
              <a:rPr lang="nl-NL" baseline="0" dirty="0"/>
              <a:t> het gebruikte model zowel de diffusieweerstand als de initieel beschikbare concentratie afhankelijk gemaakt van Temperatuur, daarnaast is de </a:t>
            </a:r>
            <a:r>
              <a:rPr lang="nl-NL" baseline="0" dirty="0" err="1"/>
              <a:t>initiele</a:t>
            </a:r>
            <a:r>
              <a:rPr lang="nl-NL" baseline="0" dirty="0"/>
              <a:t> concentratie ook vocht (h) afhankelijk)</a:t>
            </a:r>
          </a:p>
          <a:p>
            <a:r>
              <a:rPr lang="nl-NL" baseline="0" dirty="0"/>
              <a:t>Hoewel dit een vereenvoudigde voorstelling van de werkelijke fysische processen is, laat deze benadering toe een eenvoudige analytische oplossing te bekomen, zodat dit model relatief licht blijft en binnen langdurige simulatie (volledig jaar) kan worden ingezet</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A6AAE-B6D0-9B4B-8A71-B7BBF8519DF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977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deze figuur is de blootstelling</a:t>
            </a:r>
            <a:r>
              <a:rPr lang="nl-NL" baseline="0" dirty="0"/>
              <a:t> aan VOC (in dit geval zoals reeds vermeld, wordt HCOH als indicator gebruikt) vergeleken tussen een model met een constante emissie enerzijds en anderzijds het ontwikkelde model dat de emissie afhankelijk maakt van temperatuur en vochtigheid. Er is duidelijk te zien dat het temperatuur afhankelijke model in de winter tot hogere concentraties leidt, die zelfs kunnen leiden tot concentraties boven de limietwaarde van 100 </a:t>
            </a:r>
            <a:r>
              <a:rPr lang="nl-NL" baseline="0" dirty="0" err="1"/>
              <a:t>microg</a:t>
            </a:r>
            <a:r>
              <a:rPr lang="nl-NL" baseline="0" dirty="0"/>
              <a:t> per kubieke meter</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A6AAE-B6D0-9B4B-8A71-B7BBF8519DF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9981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a:t>
            </a:r>
            <a:r>
              <a:rPr lang="nl-BE" baseline="0" dirty="0"/>
              <a:t> we inzoomen op de resultaten van een winterdag, kunnen we het verschil in prestaties nog wat beter analyseren</a:t>
            </a: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A6AAE-B6D0-9B4B-8A71-B7BBF8519DF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5631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Enerzijds zien we een duidelijk hogere concentratie in de gevallen waar vloerverwarming is toegepast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A6AAE-B6D0-9B4B-8A71-B7BBF8519DF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670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Anderzijds</a:t>
            </a:r>
            <a:r>
              <a:rPr lang="nl-NL" baseline="0" dirty="0"/>
              <a:t> zien we gedurende nacht ook een groot verschil tussen de blootstelling bij een continue draaiend ventilatiesysteem ten opzichte van een </a:t>
            </a:r>
            <a:r>
              <a:rPr lang="nl-NL" baseline="0" dirty="0" err="1"/>
              <a:t>vraaggestuurd</a:t>
            </a:r>
            <a:r>
              <a:rPr lang="nl-NL" baseline="0" dirty="0"/>
              <a:t> systeem</a:t>
            </a:r>
          </a:p>
          <a:p>
            <a:r>
              <a:rPr lang="nl-NL" baseline="0" dirty="0"/>
              <a:t>Deze is vooral te wijten aan het feit dat bij een </a:t>
            </a:r>
            <a:r>
              <a:rPr lang="nl-NL" baseline="0" dirty="0" err="1"/>
              <a:t>vraaggestuurd</a:t>
            </a:r>
            <a:r>
              <a:rPr lang="nl-NL" baseline="0" dirty="0"/>
              <a:t> systeem, het debiet in de slaapkamers overdag sterk wordt teruggeschroefd omdat daar dan geen personen aanwezig zijn.</a:t>
            </a:r>
          </a:p>
          <a:p>
            <a:r>
              <a:rPr lang="nl-NL" baseline="0" dirty="0"/>
              <a:t>Daardoor bouwt zich daar gedurende de dag een hoge concentratie op, die omwille van het eerder lage </a:t>
            </a:r>
            <a:r>
              <a:rPr lang="nl-NL" baseline="0" dirty="0" err="1"/>
              <a:t>ventilatievoud</a:t>
            </a:r>
            <a:r>
              <a:rPr lang="nl-NL" baseline="0" dirty="0"/>
              <a:t> slechts in de tweede helft van de nacht tot de steady state concentratie wordt teruggebracht. Ondertussen zijn de bewoners enkele uren aan een gevoelig hogere concentratie blootgesteld.</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A6AAE-B6D0-9B4B-8A71-B7BBF8519DF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751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 name="Google Shape;46;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1347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hoge pieken in het profiel zijn steeds wanneer de bewoners zich in de natte ruimtes bevinden. Daar</a:t>
            </a:r>
            <a:r>
              <a:rPr lang="nl-NL" baseline="0" dirty="0"/>
              <a:t> is de concentratie hoog omwille van de verhoogde vochtigheid, wat tot hogere emissies leidt, en omwille van het feit dat de lucht in deze afvoer ruimtes eerst al door de toevoer ruimtes (leefruimte en slaapkamers) is gepasseerd en daardoor al HCOH bevat als ze de ruimte binnenkomt.</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A6AAE-B6D0-9B4B-8A71-B7BBF8519DF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6144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BE" dirty="0"/>
              <a:t>https://www.ecozimut.com/fiches-notion/fiches-general/les-acteurs-dun-projet-batiment/</a:t>
            </a:r>
            <a:endParaRPr dirty="0"/>
          </a:p>
        </p:txBody>
      </p:sp>
      <p:sp>
        <p:nvSpPr>
          <p:cNvPr id="514" name="Google Shape;514;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fr-B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95677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2834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38" name="Google Shape;338;p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6767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591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4486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3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BE" dirty="0"/>
              <a:t>https://www.aldes.fr/contenu/la-marque/qui-sommes-nous/healthyliving</a:t>
            </a:r>
            <a:endParaRPr dirty="0"/>
          </a:p>
          <a:p>
            <a:pPr marL="0" lvl="0" indent="0" algn="l" rtl="0">
              <a:lnSpc>
                <a:spcPct val="100000"/>
              </a:lnSpc>
              <a:spcBef>
                <a:spcPts val="0"/>
              </a:spcBef>
              <a:spcAft>
                <a:spcPts val="0"/>
              </a:spcAft>
              <a:buSzPts val="1400"/>
              <a:buNone/>
            </a:pPr>
            <a:endParaRPr dirty="0"/>
          </a:p>
          <a:p>
            <a:pPr marL="285750" lvl="0" indent="-285750" algn="l" rtl="0">
              <a:lnSpc>
                <a:spcPct val="100000"/>
              </a:lnSpc>
              <a:spcBef>
                <a:spcPts val="0"/>
              </a:spcBef>
              <a:spcAft>
                <a:spcPts val="0"/>
              </a:spcAft>
              <a:buClr>
                <a:schemeClr val="dk1"/>
              </a:buClr>
              <a:buSzPts val="1200"/>
              <a:buFont typeface="Calibri"/>
              <a:buChar char="-"/>
            </a:pPr>
            <a:r>
              <a:rPr lang="fr-BE" dirty="0"/>
              <a:t>Tour de table</a:t>
            </a:r>
            <a:endParaRPr dirty="0"/>
          </a:p>
          <a:p>
            <a:pPr marL="285750" lvl="0" indent="-285750" algn="l" rtl="0">
              <a:lnSpc>
                <a:spcPct val="100000"/>
              </a:lnSpc>
              <a:spcBef>
                <a:spcPts val="0"/>
              </a:spcBef>
              <a:spcAft>
                <a:spcPts val="0"/>
              </a:spcAft>
              <a:buClr>
                <a:schemeClr val="dk1"/>
              </a:buClr>
              <a:buSzPts val="1200"/>
              <a:buFont typeface="Calibri"/>
              <a:buChar char="-"/>
            </a:pPr>
            <a:r>
              <a:rPr lang="fr-BE" dirty="0"/>
              <a:t>Aperçu sujet QAI vu tout au long de la formation (implication des pro etc…)</a:t>
            </a:r>
            <a:endParaRPr dirty="0"/>
          </a:p>
          <a:p>
            <a:pPr marL="285750" lvl="0" indent="-285750" algn="l" rtl="0">
              <a:lnSpc>
                <a:spcPct val="100000"/>
              </a:lnSpc>
              <a:spcBef>
                <a:spcPts val="0"/>
              </a:spcBef>
              <a:spcAft>
                <a:spcPts val="0"/>
              </a:spcAft>
              <a:buClr>
                <a:schemeClr val="dk1"/>
              </a:buClr>
              <a:buSzPts val="1200"/>
              <a:buFont typeface="Calibri"/>
              <a:buChar char="-"/>
            </a:pPr>
            <a:r>
              <a:rPr lang="fr-BE" dirty="0"/>
              <a:t>Donner envie d’aller aux autres modules de formation (étudiants, métiers)</a:t>
            </a:r>
            <a:endParaRPr dirty="0"/>
          </a:p>
        </p:txBody>
      </p:sp>
      <p:sp>
        <p:nvSpPr>
          <p:cNvPr id="529" name="Google Shape;529;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fr-B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6561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789703633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0" name="Google Shape;60;g7897036332_0_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432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4 sprekende kengetallen over binnenluchtkwaliteit </a:t>
            </a:r>
          </a:p>
          <a:p>
            <a:endParaRPr lang="en-BE" dirty="0"/>
          </a:p>
        </p:txBody>
      </p:sp>
      <p:sp>
        <p:nvSpPr>
          <p:cNvPr id="4" name="Slide Number Placeholder 3"/>
          <p:cNvSpPr>
            <a:spLocks noGrp="1"/>
          </p:cNvSpPr>
          <p:nvPr>
            <p:ph type="sldNum" sz="quarter" idx="5"/>
          </p:nvPr>
        </p:nvSpPr>
        <p:spPr/>
        <p:txBody>
          <a:bodyPr/>
          <a:lstStyle/>
          <a:p>
            <a:fld id="{539A0A48-EDB1-4AFE-B1B7-10CE2A416496}" type="slidenum">
              <a:rPr lang="en-GB" smtClean="0"/>
              <a:t>7</a:t>
            </a:fld>
            <a:endParaRPr lang="en-GB"/>
          </a:p>
        </p:txBody>
      </p:sp>
    </p:spTree>
    <p:extLst>
      <p:ext uri="{BB962C8B-B14F-4D97-AF65-F5344CB8AC3E}">
        <p14:creationId xmlns:p14="http://schemas.microsoft.com/office/powerpoint/2010/main" val="1482571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t>
            </a:r>
            <a:r>
              <a:rPr lang="en-BE" dirty="0"/>
              <a:t>oor bijna alle polluenten binnen systematisch slechter dan buiten</a:t>
            </a:r>
          </a:p>
        </p:txBody>
      </p:sp>
      <p:sp>
        <p:nvSpPr>
          <p:cNvPr id="4" name="Slide Number Placeholder 3"/>
          <p:cNvSpPr>
            <a:spLocks noGrp="1"/>
          </p:cNvSpPr>
          <p:nvPr>
            <p:ph type="sldNum" sz="quarter" idx="5"/>
          </p:nvPr>
        </p:nvSpPr>
        <p:spPr/>
        <p:txBody>
          <a:bodyPr/>
          <a:lstStyle/>
          <a:p>
            <a:fld id="{539A0A48-EDB1-4AFE-B1B7-10CE2A416496}" type="slidenum">
              <a:rPr lang="en-GB" smtClean="0"/>
              <a:t>12</a:t>
            </a:fld>
            <a:endParaRPr lang="en-GB"/>
          </a:p>
        </p:txBody>
      </p:sp>
    </p:spTree>
    <p:extLst>
      <p:ext uri="{BB962C8B-B14F-4D97-AF65-F5344CB8AC3E}">
        <p14:creationId xmlns:p14="http://schemas.microsoft.com/office/powerpoint/2010/main" val="329554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t>
            </a:r>
            <a:r>
              <a:rPr lang="en-BE" dirty="0"/>
              <a:t>entilatie werkt globaal</a:t>
            </a:r>
          </a:p>
        </p:txBody>
      </p:sp>
      <p:sp>
        <p:nvSpPr>
          <p:cNvPr id="4" name="Slide Number Placeholder 3"/>
          <p:cNvSpPr>
            <a:spLocks noGrp="1"/>
          </p:cNvSpPr>
          <p:nvPr>
            <p:ph type="sldNum" sz="quarter" idx="5"/>
          </p:nvPr>
        </p:nvSpPr>
        <p:spPr/>
        <p:txBody>
          <a:bodyPr/>
          <a:lstStyle/>
          <a:p>
            <a:fld id="{539A0A48-EDB1-4AFE-B1B7-10CE2A416496}" type="slidenum">
              <a:rPr lang="en-GB" smtClean="0"/>
              <a:t>13</a:t>
            </a:fld>
            <a:endParaRPr lang="en-GB"/>
          </a:p>
        </p:txBody>
      </p:sp>
    </p:spTree>
    <p:extLst>
      <p:ext uri="{BB962C8B-B14F-4D97-AF65-F5344CB8AC3E}">
        <p14:creationId xmlns:p14="http://schemas.microsoft.com/office/powerpoint/2010/main" val="280126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ONFRIS ONAANVAARDBAAR</a:t>
            </a:r>
            <a:endParaRPr lang="en-BE" dirty="0"/>
          </a:p>
        </p:txBody>
      </p:sp>
      <p:sp>
        <p:nvSpPr>
          <p:cNvPr id="4" name="Slide Number Placeholder 3"/>
          <p:cNvSpPr>
            <a:spLocks noGrp="1"/>
          </p:cNvSpPr>
          <p:nvPr>
            <p:ph type="sldNum" sz="quarter" idx="5"/>
          </p:nvPr>
        </p:nvSpPr>
        <p:spPr/>
        <p:txBody>
          <a:bodyPr/>
          <a:lstStyle/>
          <a:p>
            <a:fld id="{539A0A48-EDB1-4AFE-B1B7-10CE2A416496}" type="slidenum">
              <a:rPr lang="en-GB" smtClean="0"/>
              <a:t>14</a:t>
            </a:fld>
            <a:endParaRPr lang="en-GB"/>
          </a:p>
        </p:txBody>
      </p:sp>
    </p:spTree>
    <p:extLst>
      <p:ext uri="{BB962C8B-B14F-4D97-AF65-F5344CB8AC3E}">
        <p14:creationId xmlns:p14="http://schemas.microsoft.com/office/powerpoint/2010/main" val="1471550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a:t>
            </a:r>
            <a:r>
              <a:rPr lang="en-BE" dirty="0"/>
              <a:t>lachten, concentratie, prestatie, absenteisme</a:t>
            </a:r>
          </a:p>
        </p:txBody>
      </p:sp>
      <p:sp>
        <p:nvSpPr>
          <p:cNvPr id="4" name="Slide Number Placeholder 3"/>
          <p:cNvSpPr>
            <a:spLocks noGrp="1"/>
          </p:cNvSpPr>
          <p:nvPr>
            <p:ph type="sldNum" sz="quarter" idx="5"/>
          </p:nvPr>
        </p:nvSpPr>
        <p:spPr/>
        <p:txBody>
          <a:bodyPr/>
          <a:lstStyle/>
          <a:p>
            <a:fld id="{539A0A48-EDB1-4AFE-B1B7-10CE2A416496}" type="slidenum">
              <a:rPr lang="en-GB" smtClean="0"/>
              <a:t>15</a:t>
            </a:fld>
            <a:endParaRPr lang="en-GB"/>
          </a:p>
        </p:txBody>
      </p:sp>
    </p:spTree>
    <p:extLst>
      <p:ext uri="{BB962C8B-B14F-4D97-AF65-F5344CB8AC3E}">
        <p14:creationId xmlns:p14="http://schemas.microsoft.com/office/powerpoint/2010/main" val="676012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t>
            </a:r>
            <a:r>
              <a:rPr lang="en-BE" dirty="0"/>
              <a:t>entilatie werkt globaal</a:t>
            </a:r>
          </a:p>
        </p:txBody>
      </p:sp>
      <p:sp>
        <p:nvSpPr>
          <p:cNvPr id="4" name="Slide Number Placeholder 3"/>
          <p:cNvSpPr>
            <a:spLocks noGrp="1"/>
          </p:cNvSpPr>
          <p:nvPr>
            <p:ph type="sldNum" sz="quarter" idx="5"/>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4232719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5.emf"/><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jpg"/><Relationship Id="rId4" Type="http://schemas.openxmlformats.org/officeDocument/2006/relationships/image" Target="../media/image9.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64F84-246C-4657-8172-1E2969D0F603}" type="datetime1">
              <a:rPr lang="en-GB" smtClean="0"/>
              <a:t>20/10/2021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a:t>
            </a:fld>
            <a:endParaRPr lang="en-GB"/>
          </a:p>
        </p:txBody>
      </p:sp>
      <p:pic>
        <p:nvPicPr>
          <p:cNvPr id="6" name="Logo Large 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7747" y="2283675"/>
            <a:ext cx="4800610" cy="417272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ogo bas">
  <p:cSld name="Logo bas">
    <p:spTree>
      <p:nvGrpSpPr>
        <p:cNvPr id="1" name="Shape 14"/>
        <p:cNvGrpSpPr/>
        <p:nvPr/>
      </p:nvGrpSpPr>
      <p:grpSpPr>
        <a:xfrm>
          <a:off x="0" y="0"/>
          <a:ext cx="0" cy="0"/>
          <a:chOff x="0" y="0"/>
          <a:chExt cx="0" cy="0"/>
        </a:xfrm>
      </p:grpSpPr>
      <p:pic>
        <p:nvPicPr>
          <p:cNvPr id="15" name="Google Shape;15;p11"/>
          <p:cNvPicPr preferRelativeResize="0"/>
          <p:nvPr/>
        </p:nvPicPr>
        <p:blipFill rotWithShape="1">
          <a:blip r:embed="rId2">
            <a:alphaModFix/>
          </a:blip>
          <a:srcRect/>
          <a:stretch/>
        </p:blipFill>
        <p:spPr>
          <a:xfrm>
            <a:off x="14891396" y="8349420"/>
            <a:ext cx="1363615" cy="1169371"/>
          </a:xfrm>
          <a:prstGeom prst="rect">
            <a:avLst/>
          </a:prstGeom>
          <a:noFill/>
          <a:ln>
            <a:noFill/>
          </a:ln>
        </p:spPr>
      </p:pic>
    </p:spTree>
    <p:extLst>
      <p:ext uri="{BB962C8B-B14F-4D97-AF65-F5344CB8AC3E}">
        <p14:creationId xmlns:p14="http://schemas.microsoft.com/office/powerpoint/2010/main" val="1222670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apositive de titre" userDrawn="1">
  <p:cSld name="Diapositive de titre">
    <p:bg>
      <p:bgPr>
        <a:solidFill>
          <a:schemeClr val="accent1"/>
        </a:solidFill>
        <a:effectLst/>
      </p:bgPr>
    </p:bg>
    <p:spTree>
      <p:nvGrpSpPr>
        <p:cNvPr id="1" name="Shape 15"/>
        <p:cNvGrpSpPr/>
        <p:nvPr/>
      </p:nvGrpSpPr>
      <p:grpSpPr>
        <a:xfrm>
          <a:off x="0" y="0"/>
          <a:ext cx="0" cy="0"/>
          <a:chOff x="0" y="0"/>
          <a:chExt cx="0" cy="0"/>
        </a:xfrm>
      </p:grpSpPr>
      <p:sp>
        <p:nvSpPr>
          <p:cNvPr id="17" name="Rectangle : coins arrondis 16">
            <a:extLst>
              <a:ext uri="{FF2B5EF4-FFF2-40B4-BE49-F238E27FC236}">
                <a16:creationId xmlns:a16="http://schemas.microsoft.com/office/drawing/2014/main" id="{6C0859AA-D5DB-1848-B88D-96D58306AC21}"/>
              </a:ext>
            </a:extLst>
          </p:cNvPr>
          <p:cNvSpPr/>
          <p:nvPr userDrawn="1"/>
        </p:nvSpPr>
        <p:spPr>
          <a:xfrm>
            <a:off x="13584783" y="-346180"/>
            <a:ext cx="4642366" cy="20002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1"/>
          </a:p>
        </p:txBody>
      </p:sp>
      <p:pic>
        <p:nvPicPr>
          <p:cNvPr id="3" name="Image 2">
            <a:extLst>
              <a:ext uri="{FF2B5EF4-FFF2-40B4-BE49-F238E27FC236}">
                <a16:creationId xmlns:a16="http://schemas.microsoft.com/office/drawing/2014/main" id="{79ECE920-7AA6-4055-B73F-49B0A242A330}"/>
              </a:ext>
            </a:extLst>
          </p:cNvPr>
          <p:cNvPicPr preferRelativeResize="0">
            <a:picLocks/>
          </p:cNvPicPr>
          <p:nvPr userDrawn="1"/>
        </p:nvPicPr>
        <p:blipFill rotWithShape="1">
          <a:blip r:embed="rId2">
            <a:alphaModFix/>
          </a:blip>
          <a:srcRect l="3" t="41691" r="-391" b="14972"/>
          <a:stretch/>
        </p:blipFill>
        <p:spPr>
          <a:xfrm>
            <a:off x="-69234" y="8461346"/>
            <a:ext cx="17406938" cy="1331200"/>
          </a:xfrm>
          <a:prstGeom prst="rect">
            <a:avLst/>
          </a:prstGeom>
          <a:solidFill>
            <a:schemeClr val="bg1"/>
          </a:solidFill>
        </p:spPr>
      </p:pic>
      <p:pic>
        <p:nvPicPr>
          <p:cNvPr id="4" name="Image 3">
            <a:extLst>
              <a:ext uri="{FF2B5EF4-FFF2-40B4-BE49-F238E27FC236}">
                <a16:creationId xmlns:a16="http://schemas.microsoft.com/office/drawing/2014/main" id="{56CE61D8-ADF4-8740-BD2A-2CDEF90D5783}"/>
              </a:ext>
            </a:extLst>
          </p:cNvPr>
          <p:cNvPicPr>
            <a:picLocks noChangeAspect="1"/>
          </p:cNvPicPr>
          <p:nvPr userDrawn="1"/>
        </p:nvPicPr>
        <p:blipFill>
          <a:blip r:embed="rId3"/>
          <a:stretch>
            <a:fillRect/>
          </a:stretch>
        </p:blipFill>
        <p:spPr>
          <a:xfrm>
            <a:off x="13721703" y="63465"/>
            <a:ext cx="3413125" cy="1558261"/>
          </a:xfrm>
          <a:prstGeom prst="rect">
            <a:avLst/>
          </a:prstGeom>
        </p:spPr>
      </p:pic>
      <p:sp>
        <p:nvSpPr>
          <p:cNvPr id="14" name="Google Shape;49;p1">
            <a:extLst>
              <a:ext uri="{FF2B5EF4-FFF2-40B4-BE49-F238E27FC236}">
                <a16:creationId xmlns:a16="http://schemas.microsoft.com/office/drawing/2014/main" id="{0B3961A9-C789-304D-896F-62C352BB51F2}"/>
              </a:ext>
            </a:extLst>
          </p:cNvPr>
          <p:cNvSpPr txBox="1">
            <a:spLocks/>
          </p:cNvSpPr>
          <p:nvPr userDrawn="1"/>
        </p:nvSpPr>
        <p:spPr>
          <a:xfrm>
            <a:off x="491930" y="8051553"/>
            <a:ext cx="12137073" cy="614831"/>
          </a:xfrm>
          <a:prstGeom prst="rect">
            <a:avLst/>
          </a:prstGeom>
          <a:noFill/>
          <a:ln>
            <a:noFill/>
          </a:ln>
        </p:spPr>
        <p:txBody>
          <a:bodyPr spcFirstLastPara="1" wrap="square" lIns="130027" tIns="64996" rIns="130027" bIns="64996" anchor="t" anchorCtr="0">
            <a:norm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l">
              <a:spcBef>
                <a:spcPts val="0"/>
              </a:spcBef>
              <a:buClr>
                <a:srgbClr val="288997"/>
              </a:buClr>
              <a:buSzPts val="2000"/>
              <a:buFont typeface="Arial"/>
              <a:buNone/>
            </a:pPr>
            <a:r>
              <a:rPr lang="fr-BE" sz="1422" b="0" i="0" baseline="0" dirty="0">
                <a:solidFill>
                  <a:schemeClr val="bg1"/>
                </a:solidFill>
                <a:latin typeface="Avenir Next" panose="020B0503020202020204" pitchFamily="34" charset="0"/>
              </a:rPr>
              <a:t>Avec le soutien du Fonds Européen de Développement</a:t>
            </a:r>
          </a:p>
        </p:txBody>
      </p:sp>
      <p:pic>
        <p:nvPicPr>
          <p:cNvPr id="15" name="Image 14">
            <a:extLst>
              <a:ext uri="{FF2B5EF4-FFF2-40B4-BE49-F238E27FC236}">
                <a16:creationId xmlns:a16="http://schemas.microsoft.com/office/drawing/2014/main" id="{0E5A3BB0-52AC-874F-8E27-685E96784A68}"/>
              </a:ext>
            </a:extLst>
          </p:cNvPr>
          <p:cNvPicPr>
            <a:picLocks noChangeAspect="1"/>
          </p:cNvPicPr>
          <p:nvPr userDrawn="1"/>
        </p:nvPicPr>
        <p:blipFill rotWithShape="1">
          <a:blip r:embed="rId4"/>
          <a:srcRect r="48001" b="84252"/>
          <a:stretch/>
        </p:blipFill>
        <p:spPr>
          <a:xfrm>
            <a:off x="-1844256" y="-243767"/>
            <a:ext cx="8191500" cy="2633143"/>
          </a:xfrm>
          <a:prstGeom prst="rect">
            <a:avLst/>
          </a:prstGeom>
        </p:spPr>
      </p:pic>
      <p:pic>
        <p:nvPicPr>
          <p:cNvPr id="11" name="Google Shape;16;p43" descr="LogoProjets_ET'Air.jpg">
            <a:extLst>
              <a:ext uri="{FF2B5EF4-FFF2-40B4-BE49-F238E27FC236}">
                <a16:creationId xmlns:a16="http://schemas.microsoft.com/office/drawing/2014/main" id="{BFF560AD-438A-914D-8010-2D23D3A7EF0F}"/>
              </a:ext>
            </a:extLst>
          </p:cNvPr>
          <p:cNvPicPr preferRelativeResize="0">
            <a:picLocks noChangeAspect="1"/>
          </p:cNvPicPr>
          <p:nvPr userDrawn="1"/>
        </p:nvPicPr>
        <p:blipFill rotWithShape="1">
          <a:blip r:embed="rId5">
            <a:alphaModFix/>
          </a:blip>
          <a:srcRect/>
          <a:stretch/>
        </p:blipFill>
        <p:spPr>
          <a:xfrm>
            <a:off x="476927" y="268679"/>
            <a:ext cx="4095750" cy="1242116"/>
          </a:xfrm>
          <a:prstGeom prst="rect">
            <a:avLst/>
          </a:prstGeom>
          <a:noFill/>
          <a:ln>
            <a:noFill/>
          </a:ln>
        </p:spPr>
      </p:pic>
      <p:pic>
        <p:nvPicPr>
          <p:cNvPr id="5" name="Image 4">
            <a:extLst>
              <a:ext uri="{FF2B5EF4-FFF2-40B4-BE49-F238E27FC236}">
                <a16:creationId xmlns:a16="http://schemas.microsoft.com/office/drawing/2014/main" id="{F49B2177-9795-C747-A9C8-551F04A645AB}"/>
              </a:ext>
            </a:extLst>
          </p:cNvPr>
          <p:cNvPicPr>
            <a:picLocks noChangeAspect="1"/>
          </p:cNvPicPr>
          <p:nvPr userDrawn="1"/>
        </p:nvPicPr>
        <p:blipFill rotWithShape="1">
          <a:blip r:embed="rId6"/>
          <a:srcRect l="59801" t="38889" r="-1" b="9426"/>
          <a:stretch/>
        </p:blipFill>
        <p:spPr>
          <a:xfrm>
            <a:off x="12219989" y="5389198"/>
            <a:ext cx="5461000" cy="3072000"/>
          </a:xfrm>
          <a:prstGeom prst="rect">
            <a:avLst/>
          </a:prstGeom>
        </p:spPr>
      </p:pic>
      <p:pic>
        <p:nvPicPr>
          <p:cNvPr id="9" name="Image 8">
            <a:extLst>
              <a:ext uri="{FF2B5EF4-FFF2-40B4-BE49-F238E27FC236}">
                <a16:creationId xmlns:a16="http://schemas.microsoft.com/office/drawing/2014/main" id="{FD6F356C-EF8B-1B4C-88C7-56EC30F214B7}"/>
              </a:ext>
            </a:extLst>
          </p:cNvPr>
          <p:cNvPicPr>
            <a:picLocks noChangeAspect="1"/>
          </p:cNvPicPr>
          <p:nvPr userDrawn="1"/>
        </p:nvPicPr>
        <p:blipFill rotWithShape="1">
          <a:blip r:embed="rId6"/>
          <a:srcRect r="49751" b="39701"/>
          <a:stretch/>
        </p:blipFill>
        <p:spPr>
          <a:xfrm>
            <a:off x="-615394" y="2009281"/>
            <a:ext cx="6826250" cy="3584000"/>
          </a:xfrm>
          <a:prstGeom prst="rect">
            <a:avLst/>
          </a:prstGeom>
        </p:spPr>
      </p:pic>
      <p:pic>
        <p:nvPicPr>
          <p:cNvPr id="10" name="Image 9">
            <a:extLst>
              <a:ext uri="{FF2B5EF4-FFF2-40B4-BE49-F238E27FC236}">
                <a16:creationId xmlns:a16="http://schemas.microsoft.com/office/drawing/2014/main" id="{678855AC-7B23-CC43-9477-C2BA5B2B6193}"/>
              </a:ext>
            </a:extLst>
          </p:cNvPr>
          <p:cNvPicPr>
            <a:picLocks noChangeAspect="1"/>
          </p:cNvPicPr>
          <p:nvPr userDrawn="1"/>
        </p:nvPicPr>
        <p:blipFill rotWithShape="1">
          <a:blip r:embed="rId7">
            <a:alphaModFix amt="50000"/>
          </a:blip>
          <a:srcRect r="60630" b="59505"/>
          <a:stretch/>
        </p:blipFill>
        <p:spPr>
          <a:xfrm>
            <a:off x="8259717" y="575522"/>
            <a:ext cx="5188526" cy="2334979"/>
          </a:xfrm>
          <a:prstGeom prst="rect">
            <a:avLst/>
          </a:prstGeom>
        </p:spPr>
      </p:pic>
      <p:pic>
        <p:nvPicPr>
          <p:cNvPr id="12" name="Image 11">
            <a:extLst>
              <a:ext uri="{FF2B5EF4-FFF2-40B4-BE49-F238E27FC236}">
                <a16:creationId xmlns:a16="http://schemas.microsoft.com/office/drawing/2014/main" id="{ACFC2D34-9387-B344-9639-1A4350EF7F16}"/>
              </a:ext>
            </a:extLst>
          </p:cNvPr>
          <p:cNvPicPr>
            <a:picLocks noChangeAspect="1"/>
          </p:cNvPicPr>
          <p:nvPr userDrawn="1"/>
        </p:nvPicPr>
        <p:blipFill rotWithShape="1">
          <a:blip r:embed="rId7">
            <a:alphaModFix amt="50000"/>
          </a:blip>
          <a:srcRect l="39759" r="32682" b="59505"/>
          <a:stretch/>
        </p:blipFill>
        <p:spPr>
          <a:xfrm>
            <a:off x="1023088" y="5593281"/>
            <a:ext cx="3983041" cy="2560683"/>
          </a:xfrm>
          <a:prstGeom prst="rect">
            <a:avLst/>
          </a:prstGeom>
        </p:spPr>
      </p:pic>
    </p:spTree>
    <p:extLst>
      <p:ext uri="{BB962C8B-B14F-4D97-AF65-F5344CB8AC3E}">
        <p14:creationId xmlns:p14="http://schemas.microsoft.com/office/powerpoint/2010/main" val="7467746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8">
          <p15:clr>
            <a:srgbClr val="FBAE40"/>
          </p15:clr>
        </p15:guide>
        <p15:guide id="2" orient="horz" pos="119">
          <p15:clr>
            <a:srgbClr val="FBAE40"/>
          </p15:clr>
        </p15:guide>
        <p15:guide id="3" pos="560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793E-201A-EC42-BC70-B190FE61D03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97B36BD-34DA-5E49-9575-FAD77D14520E}"/>
              </a:ext>
            </a:extLst>
          </p:cNvPr>
          <p:cNvSpPr>
            <a:spLocks noGrp="1"/>
          </p:cNvSpPr>
          <p:nvPr>
            <p:ph sz="half" idx="1"/>
          </p:nvPr>
        </p:nvSpPr>
        <p:spPr>
          <a:xfrm>
            <a:off x="1192034" y="2596444"/>
            <a:ext cx="7368937" cy="61885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4F52CE-AF01-3049-9560-592D54D8E50C}"/>
              </a:ext>
            </a:extLst>
          </p:cNvPr>
          <p:cNvSpPr>
            <a:spLocks noGrp="1"/>
          </p:cNvSpPr>
          <p:nvPr>
            <p:ph sz="half" idx="2"/>
          </p:nvPr>
        </p:nvSpPr>
        <p:spPr>
          <a:xfrm>
            <a:off x="8777704" y="2596444"/>
            <a:ext cx="7368937" cy="61885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8AAF19B-2F6E-2E4B-BF79-0D9176A2D971}"/>
              </a:ext>
            </a:extLst>
          </p:cNvPr>
          <p:cNvSpPr>
            <a:spLocks noGrp="1"/>
          </p:cNvSpPr>
          <p:nvPr>
            <p:ph type="dt" sz="half" idx="10"/>
          </p:nvPr>
        </p:nvSpPr>
        <p:spPr/>
        <p:txBody>
          <a:bodyPr/>
          <a:lstStyle/>
          <a:p>
            <a:fld id="{ED5054A6-E9DF-F44A-8436-7621EA1A7A1B}" type="datetimeFigureOut">
              <a:rPr lang="en-US" smtClean="0"/>
              <a:t>10/20/21</a:t>
            </a:fld>
            <a:endParaRPr lang="en-US"/>
          </a:p>
        </p:txBody>
      </p:sp>
      <p:sp>
        <p:nvSpPr>
          <p:cNvPr id="6" name="Footer Placeholder 5">
            <a:extLst>
              <a:ext uri="{FF2B5EF4-FFF2-40B4-BE49-F238E27FC236}">
                <a16:creationId xmlns:a16="http://schemas.microsoft.com/office/drawing/2014/main" id="{33E33282-476F-724C-8348-0180C2D8CF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1E20E8-4A1A-854D-9996-D691D7A2A031}"/>
              </a:ext>
            </a:extLst>
          </p:cNvPr>
          <p:cNvSpPr>
            <a:spLocks noGrp="1"/>
          </p:cNvSpPr>
          <p:nvPr>
            <p:ph type="sldNum" sz="quarter" idx="12"/>
          </p:nvPr>
        </p:nvSpPr>
        <p:spPr/>
        <p:txBody>
          <a:bodyPr/>
          <a:lstStyle/>
          <a:p>
            <a:fld id="{DB95CC92-FC75-3F45-98B2-695D8F810B45}" type="slidenum">
              <a:rPr lang="en-US" smtClean="0"/>
              <a:t>‹#›</a:t>
            </a:fld>
            <a:endParaRPr lang="en-US"/>
          </a:p>
        </p:txBody>
      </p:sp>
    </p:spTree>
    <p:extLst>
      <p:ext uri="{BB962C8B-B14F-4D97-AF65-F5344CB8AC3E}">
        <p14:creationId xmlns:p14="http://schemas.microsoft.com/office/powerpoint/2010/main" val="219576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BE" noProof="0"/>
              <a:t>Titelstijl van model bewerken</a:t>
            </a:r>
            <a:endParaRPr lang="en-GB"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a:solidFill>
                  <a:srgbClr val="FFD200"/>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en-GB" noProof="0" dirty="0"/>
              <a:t>Click to add subtitle / presenter / date [</a:t>
            </a:r>
            <a:r>
              <a:rPr lang="en-GB" noProof="0" dirty="0" err="1"/>
              <a:t>dd</a:t>
            </a:r>
            <a:r>
              <a:rPr lang="en-GB" noProof="0" dirty="0"/>
              <a:t>-mm-</a:t>
            </a:r>
            <a:r>
              <a:rPr lang="en-GB" noProof="0" dirty="0" err="1"/>
              <a:t>yyyy</a:t>
            </a:r>
            <a:r>
              <a:rPr lang="en-GB" noProof="0" dirty="0"/>
              <a:t>]</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en-GB" noProof="0" dirty="0"/>
              <a:t>Partner 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en-GB" noProof="0" dirty="0"/>
              <a:t>Partner 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en-GB" noProof="0" dirty="0"/>
              <a:t>Partner 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en-GB" noProof="0" dirty="0"/>
              <a:t>Partner Logo 4</a:t>
            </a:r>
          </a:p>
        </p:txBody>
      </p:sp>
      <p:sp>
        <p:nvSpPr>
          <p:cNvPr id="16" name="Oranisation Placeholder"/>
          <p:cNvSpPr>
            <a:spLocks noGrp="1"/>
          </p:cNvSpPr>
          <p:nvPr>
            <p:ph type="body" sz="quarter" idx="15" hasCustomPrompt="1"/>
          </p:nvPr>
        </p:nvSpPr>
        <p:spPr bwMode="white">
          <a:xfrm>
            <a:off x="8580530" y="395008"/>
            <a:ext cx="8294400" cy="540000"/>
          </a:xfrm>
        </p:spPr>
        <p:txBody>
          <a:bodyPr anchor="b" anchorCtr="0">
            <a:normAutofit/>
          </a:bodyPr>
          <a:lstStyle>
            <a:lvl1pPr>
              <a:lnSpc>
                <a:spcPts val="1700"/>
              </a:lnSpc>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defRPr>
            </a:lvl2pPr>
          </a:lstStyle>
          <a:p>
            <a:pPr lvl="0"/>
            <a:r>
              <a:rPr lang="en-GB" noProof="0" dirty="0"/>
              <a:t>Click to edit organisation styles</a:t>
            </a:r>
          </a:p>
          <a:p>
            <a:pPr lvl="1"/>
            <a:r>
              <a:rPr lang="en-GB" noProof="0" dirty="0"/>
              <a:t>Second level</a:t>
            </a:r>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4179598" cy="1393200"/>
          </a:xfrm>
          <a:prstGeom prst="rect">
            <a:avLst/>
          </a:prstGeom>
        </p:spPr>
      </p:pic>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en-GB" noProof="0" dirty="0"/>
              <a:t>Click to add chapter title</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a:t>Titelstijl van model bewerken</a:t>
            </a:r>
            <a:endParaRPr lang="en-GB" noProof="0" dirty="0"/>
          </a:p>
        </p:txBody>
      </p:sp>
      <p:sp>
        <p:nvSpPr>
          <p:cNvPr id="3" name="Content Placeholder 2"/>
          <p:cNvSpPr>
            <a:spLocks noGrp="1"/>
          </p:cNvSpPr>
          <p:nvPr>
            <p:ph idx="1"/>
          </p:nvPr>
        </p:nvSpPr>
        <p:spPr>
          <a:xfrm>
            <a:off x="835825" y="1194364"/>
            <a:ext cx="15699575" cy="6696000"/>
          </a:xfrm>
        </p:spPr>
        <p:txBody>
          <a:bodyPr/>
          <a:lstStyle>
            <a:lvl1pPr marL="536400" indent="-450000" defTabSz="457200">
              <a:lnSpc>
                <a:spcPct val="120000"/>
              </a:lnSpc>
              <a:buFont typeface="Arial" panose="020B0604020202020204" pitchFamily="34" charset="0"/>
              <a:buChar char="̶"/>
              <a:defRPr/>
            </a:lvl1pPr>
            <a:lvl2pPr marL="1170000" indent="-450000">
              <a:lnSpc>
                <a:spcPct val="120000"/>
              </a:lnSpc>
              <a:defRPr/>
            </a:lvl2pPr>
            <a:lvl3pPr marL="1756800" indent="-450000" defTabSz="457200">
              <a:lnSpc>
                <a:spcPct val="120000"/>
              </a:lnSpc>
              <a:defRPr/>
            </a:lvl3pPr>
            <a:lvl4pPr marL="2329200" indent="-550800" defTabSz="457200">
              <a:lnSpc>
                <a:spcPct val="120000"/>
              </a:lnSpc>
              <a:defRPr/>
            </a:lvl4pPr>
            <a:lvl5pPr marL="2962800" indent="-442800" defTabSz="457200">
              <a:lnSpc>
                <a:spcPct val="120000"/>
              </a:lnSpc>
              <a:buFont typeface="Arial" panose="020B0604020202020204" pitchFamily="34" charset="0"/>
              <a:buChar char="̶"/>
              <a:defRPr/>
            </a:lvl5pPr>
          </a:lstStyle>
          <a:p>
            <a:pPr lvl="0"/>
            <a:r>
              <a:rPr lang="nl-BE" noProof="0"/>
              <a:t>Klik om de tekststijl van het model te bewerken</a:t>
            </a:r>
          </a:p>
          <a:p>
            <a:pPr lvl="1"/>
            <a:r>
              <a:rPr lang="nl-BE" noProof="0"/>
              <a:t>Tweede niveau</a:t>
            </a:r>
          </a:p>
          <a:p>
            <a:pPr lvl="2"/>
            <a:r>
              <a:rPr lang="nl-BE" noProof="0"/>
              <a:t>Derde niveau</a:t>
            </a:r>
          </a:p>
          <a:p>
            <a:pPr lvl="3"/>
            <a:r>
              <a:rPr lang="nl-BE" noProof="0"/>
              <a:t>Vierde niveau</a:t>
            </a:r>
          </a:p>
          <a:p>
            <a:pPr lvl="4"/>
            <a:r>
              <a:rPr lang="nl-BE" noProof="0"/>
              <a:t>Vijfde niveau</a:t>
            </a:r>
            <a:endParaRPr lang="en-GB" noProof="0" dirty="0"/>
          </a:p>
        </p:txBody>
      </p:sp>
      <p:sp>
        <p:nvSpPr>
          <p:cNvPr id="4" name="Date Placeholder 3"/>
          <p:cNvSpPr>
            <a:spLocks noGrp="1"/>
          </p:cNvSpPr>
          <p:nvPr>
            <p:ph type="dt" sz="half" idx="10"/>
          </p:nvPr>
        </p:nvSpPr>
        <p:spPr/>
        <p:txBody>
          <a:bodyPr/>
          <a:lstStyle/>
          <a:p>
            <a:fld id="{4FCCCAF6-1686-4743-9124-83F33F1A0EA9}" type="datetime1">
              <a:rPr lang="en-GB" noProof="0" smtClean="0"/>
              <a:t>20/10/2021</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7AE184E0-0BD4-4705-A12B-9B71DDE63301}" type="slidenum">
              <a:rPr lang="en-GB" noProof="0" smtClean="0"/>
              <a:t>‹#›</a:t>
            </a:fld>
            <a:endParaRPr lang="en-GB" noProof="0" dirty="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a:t>Titelstijl van model bewerken</a:t>
            </a:r>
            <a:endParaRPr lang="en-GB" noProof="0" dirty="0"/>
          </a:p>
        </p:txBody>
      </p:sp>
      <p:sp>
        <p:nvSpPr>
          <p:cNvPr id="4" name="Date Placeholder 3"/>
          <p:cNvSpPr>
            <a:spLocks noGrp="1"/>
          </p:cNvSpPr>
          <p:nvPr>
            <p:ph type="dt" sz="half" idx="10"/>
          </p:nvPr>
        </p:nvSpPr>
        <p:spPr/>
        <p:txBody>
          <a:bodyPr/>
          <a:lstStyle/>
          <a:p>
            <a:fld id="{B86ADBF0-A618-4E69-83BB-0C41E08702AA}" type="datetime1">
              <a:rPr lang="en-GB" noProof="0" smtClean="0"/>
              <a:t>20/10/2021</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a:defRPr>
                <a:solidFill>
                  <a:schemeClr val="bg1">
                    <a:lumMod val="50000"/>
                  </a:schemeClr>
                </a:solidFill>
              </a:defRPr>
            </a:lvl1pPr>
          </a:lstStyle>
          <a:p>
            <a:r>
              <a:rPr lang="en-GB"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
        <p:nvSpPr>
          <p:cNvPr id="12" name="Content Placeholder 2"/>
          <p:cNvSpPr>
            <a:spLocks noGrp="1"/>
          </p:cNvSpPr>
          <p:nvPr>
            <p:ph idx="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nl-BE" noProof="0"/>
              <a:t>Klik om de tekststijl van het model te bewerken</a:t>
            </a:r>
          </a:p>
          <a:p>
            <a:pPr lvl="1"/>
            <a:r>
              <a:rPr lang="nl-BE" noProof="0"/>
              <a:t>Tweede niveau</a:t>
            </a:r>
          </a:p>
          <a:p>
            <a:pPr lvl="2"/>
            <a:r>
              <a:rPr lang="nl-BE" noProof="0"/>
              <a:t>Derde niveau</a:t>
            </a:r>
          </a:p>
          <a:p>
            <a:pPr lvl="3"/>
            <a:r>
              <a:rPr lang="nl-BE" noProof="0"/>
              <a:t>Vierde niveau</a:t>
            </a:r>
          </a:p>
          <a:p>
            <a:pPr lvl="4"/>
            <a:r>
              <a:rPr lang="nl-BE" noProof="0"/>
              <a:t>Vijfde niveau</a:t>
            </a:r>
            <a:endParaRPr lang="en-GB" noProof="0" dirty="0"/>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a:t>Titelstijl van model bewerken</a:t>
            </a:r>
            <a:endParaRPr lang="en-GB" noProof="0" dirty="0"/>
          </a:p>
        </p:txBody>
      </p:sp>
      <p:sp>
        <p:nvSpPr>
          <p:cNvPr id="3" name="Date Placeholder 2"/>
          <p:cNvSpPr>
            <a:spLocks noGrp="1"/>
          </p:cNvSpPr>
          <p:nvPr>
            <p:ph type="dt" sz="half" idx="10"/>
          </p:nvPr>
        </p:nvSpPr>
        <p:spPr/>
        <p:txBody>
          <a:bodyPr/>
          <a:lstStyle/>
          <a:p>
            <a:fld id="{F2443E58-CDC3-4782-B82C-4D381C795B98}" type="datetime1">
              <a:rPr lang="en-GB" noProof="0" smtClean="0"/>
              <a:t>20/10/2021</a:t>
            </a:fld>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7AE184E0-0BD4-4705-A12B-9B71DDE63301}" type="slidenum">
              <a:rPr lang="en-GB" noProof="0" smtClean="0"/>
              <a:t>‹#›</a:t>
            </a:fld>
            <a:endParaRPr lang="en-GB"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465D1-804F-429B-83CD-3EFA8410E123}" type="datetime1">
              <a:rPr lang="en-GB" smtClean="0"/>
              <a:t>20/10/2021</a:t>
            </a:fld>
            <a:endParaRPr lang="en-GB"/>
          </a:p>
        </p:txBody>
      </p:sp>
      <p:sp>
        <p:nvSpPr>
          <p:cNvPr id="3" name="Footer Placeholder 2"/>
          <p:cNvSpPr>
            <a:spLocks noGrp="1"/>
          </p:cNvSpPr>
          <p:nvPr>
            <p:ph type="ftr" sz="quarter" idx="11"/>
          </p:nvPr>
        </p:nvSpPr>
        <p:spPr/>
        <p:txBody>
          <a:bodyPr/>
          <a:lstStyle/>
          <a:p>
            <a:endParaRPr lang="en-GB"/>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p:cNvSpPr>
            <a:spLocks noGrp="1"/>
          </p:cNvSpPr>
          <p:nvPr>
            <p:ph type="pic" sz="quarter" idx="12" hasCustomPrompt="1"/>
          </p:nvPr>
        </p:nvSpPr>
        <p:spPr>
          <a:xfrm>
            <a:off x="-1" y="0"/>
            <a:ext cx="17337600" cy="9753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p:cNvSpPr>
            <a:spLocks noGrp="1"/>
          </p:cNvSpPr>
          <p:nvPr>
            <p:ph type="ctrTitle" hasCustomPrompt="1"/>
          </p:nvPr>
        </p:nvSpPr>
        <p:spPr bwMode="white">
          <a:xfrm>
            <a:off x="1291074" y="1743240"/>
            <a:ext cx="15183366"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en-GB" noProof="0" dirty="0"/>
              <a:t>Click to add presenters </a:t>
            </a:r>
            <a:r>
              <a:rPr lang="en-GB" noProof="0"/>
              <a:t>contact data</a:t>
            </a:r>
            <a:endParaRPr lang="en-GB"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jdelijke aanduiding voor tekst 4"/>
          <p:cNvSpPr>
            <a:spLocks noGrp="1"/>
          </p:cNvSpPr>
          <p:nvPr>
            <p:ph type="body" sz="quarter" idx="10" hasCustomPrompt="1"/>
          </p:nvPr>
        </p:nvSpPr>
        <p:spPr bwMode="white">
          <a:xfrm>
            <a:off x="9215999" y="3095999"/>
            <a:ext cx="7257600" cy="1717969"/>
          </a:xfrm>
        </p:spPr>
        <p:txBody>
          <a:bodyPr>
            <a:normAutofit/>
          </a:bodyPr>
          <a:lstStyle>
            <a:lvl1pPr>
              <a:lnSpc>
                <a:spcPts val="3500"/>
              </a:lnSpc>
              <a:defRPr sz="2400">
                <a:solidFill>
                  <a:schemeClr val="bg1"/>
                </a:solidFill>
              </a:defRPr>
            </a:lvl1pPr>
          </a:lstStyle>
          <a:p>
            <a:pPr lvl="0"/>
            <a:r>
              <a:rPr lang="en-GB" noProof="0" dirty="0"/>
              <a:t>Click to add social media names</a:t>
            </a:r>
            <a:endParaRPr lang="nl-NL" dirty="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4179598" cy="1393200"/>
          </a:xfrm>
          <a:prstGeom prst="rect">
            <a:avLst/>
          </a:prstGeom>
        </p:spPr>
      </p:pic>
    </p:spTree>
    <p:extLst>
      <p:ext uri="{BB962C8B-B14F-4D97-AF65-F5344CB8AC3E}">
        <p14:creationId xmlns:p14="http://schemas.microsoft.com/office/powerpoint/2010/main" val="31037857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et contenu" userDrawn="1">
  <p:cSld name="Titre et contenu">
    <p:spTree>
      <p:nvGrpSpPr>
        <p:cNvPr id="1" name="Shape 29"/>
        <p:cNvGrpSpPr/>
        <p:nvPr/>
      </p:nvGrpSpPr>
      <p:grpSpPr>
        <a:xfrm>
          <a:off x="0" y="0"/>
          <a:ext cx="0" cy="0"/>
          <a:chOff x="0" y="0"/>
          <a:chExt cx="0" cy="0"/>
        </a:xfrm>
      </p:grpSpPr>
      <p:pic>
        <p:nvPicPr>
          <p:cNvPr id="8" name="Image 7">
            <a:extLst>
              <a:ext uri="{FF2B5EF4-FFF2-40B4-BE49-F238E27FC236}">
                <a16:creationId xmlns:a16="http://schemas.microsoft.com/office/drawing/2014/main" id="{68B63B94-14AE-D441-978C-B017D5D734F9}"/>
              </a:ext>
            </a:extLst>
          </p:cNvPr>
          <p:cNvPicPr>
            <a:picLocks noChangeAspect="1"/>
          </p:cNvPicPr>
          <p:nvPr userDrawn="1"/>
        </p:nvPicPr>
        <p:blipFill rotWithShape="1">
          <a:blip r:embed="rId2"/>
          <a:srcRect t="9404" b="15004"/>
          <a:stretch/>
        </p:blipFill>
        <p:spPr>
          <a:xfrm>
            <a:off x="0" y="6988800"/>
            <a:ext cx="17338675" cy="2764800"/>
          </a:xfrm>
          <a:prstGeom prst="rect">
            <a:avLst/>
          </a:prstGeom>
        </p:spPr>
      </p:pic>
      <p:pic>
        <p:nvPicPr>
          <p:cNvPr id="12" name="Image 11">
            <a:extLst>
              <a:ext uri="{FF2B5EF4-FFF2-40B4-BE49-F238E27FC236}">
                <a16:creationId xmlns:a16="http://schemas.microsoft.com/office/drawing/2014/main" id="{A37074E4-B3A2-9B46-8173-7DF284CF6611}"/>
              </a:ext>
            </a:extLst>
          </p:cNvPr>
          <p:cNvPicPr>
            <a:picLocks noChangeAspect="1"/>
          </p:cNvPicPr>
          <p:nvPr userDrawn="1"/>
        </p:nvPicPr>
        <p:blipFill rotWithShape="1">
          <a:blip r:embed="rId3">
            <a:alphaModFix amt="50000"/>
          </a:blip>
          <a:srcRect r="60630" b="59505"/>
          <a:stretch/>
        </p:blipFill>
        <p:spPr>
          <a:xfrm>
            <a:off x="9488579" y="985509"/>
            <a:ext cx="6826250" cy="3072000"/>
          </a:xfrm>
          <a:prstGeom prst="rect">
            <a:avLst/>
          </a:prstGeom>
        </p:spPr>
      </p:pic>
      <p:pic>
        <p:nvPicPr>
          <p:cNvPr id="14" name="Image 13">
            <a:extLst>
              <a:ext uri="{FF2B5EF4-FFF2-40B4-BE49-F238E27FC236}">
                <a16:creationId xmlns:a16="http://schemas.microsoft.com/office/drawing/2014/main" id="{3C172B25-DB82-014B-8555-40D601E355F9}"/>
              </a:ext>
            </a:extLst>
          </p:cNvPr>
          <p:cNvPicPr>
            <a:picLocks noChangeAspect="1"/>
          </p:cNvPicPr>
          <p:nvPr userDrawn="1"/>
        </p:nvPicPr>
        <p:blipFill rotWithShape="1">
          <a:blip r:embed="rId3">
            <a:alphaModFix amt="50000"/>
          </a:blip>
          <a:srcRect l="39759" r="32682" b="59505"/>
          <a:stretch/>
        </p:blipFill>
        <p:spPr>
          <a:xfrm>
            <a:off x="476927" y="63807"/>
            <a:ext cx="4778375" cy="3072000"/>
          </a:xfrm>
          <a:prstGeom prst="rect">
            <a:avLst/>
          </a:prstGeom>
        </p:spPr>
      </p:pic>
      <p:sp>
        <p:nvSpPr>
          <p:cNvPr id="2" name="Espace réservé du pied de page 1">
            <a:extLst>
              <a:ext uri="{FF2B5EF4-FFF2-40B4-BE49-F238E27FC236}">
                <a16:creationId xmlns:a16="http://schemas.microsoft.com/office/drawing/2014/main" id="{D0352B40-D518-3B4F-BF13-335C7475D7BF}"/>
              </a:ext>
            </a:extLst>
          </p:cNvPr>
          <p:cNvSpPr>
            <a:spLocks noGrp="1"/>
          </p:cNvSpPr>
          <p:nvPr>
            <p:ph type="ftr" idx="10"/>
          </p:nvPr>
        </p:nvSpPr>
        <p:spPr>
          <a:xfrm>
            <a:off x="1159628" y="9170847"/>
            <a:ext cx="5490580" cy="519289"/>
          </a:xfrm>
        </p:spPr>
        <p:txBody>
          <a:bodyPr/>
          <a:lstStyle>
            <a:lvl1pPr>
              <a:defRPr sz="1422" baseline="0"/>
            </a:lvl1pPr>
          </a:lstStyle>
          <a:p>
            <a:r>
              <a:rPr lang="fr-BE" dirty="0" err="1">
                <a:solidFill>
                  <a:schemeClr val="bg1">
                    <a:lumMod val="65000"/>
                  </a:schemeClr>
                </a:solidFill>
                <a:latin typeface="Avenir Next" panose="020B0503020202020204" pitchFamily="34" charset="0"/>
              </a:rPr>
              <a:t>Interreg</a:t>
            </a:r>
            <a:r>
              <a:rPr lang="fr-BE" dirty="0">
                <a:solidFill>
                  <a:schemeClr val="bg1">
                    <a:lumMod val="65000"/>
                  </a:schemeClr>
                </a:solidFill>
                <a:latin typeface="Avenir Next" panose="020B0503020202020204" pitchFamily="34" charset="0"/>
              </a:rPr>
              <a:t> </a:t>
            </a:r>
            <a:r>
              <a:rPr lang="fr-BE" dirty="0" err="1">
                <a:solidFill>
                  <a:schemeClr val="bg1">
                    <a:lumMod val="65000"/>
                  </a:schemeClr>
                </a:solidFill>
                <a:latin typeface="Avenir Next" panose="020B0503020202020204" pitchFamily="34" charset="0"/>
              </a:rPr>
              <a:t>ET’Air</a:t>
            </a:r>
            <a:r>
              <a:rPr lang="fr-BE" dirty="0">
                <a:solidFill>
                  <a:schemeClr val="bg1">
                    <a:lumMod val="65000"/>
                  </a:schemeClr>
                </a:solidFill>
                <a:latin typeface="Avenir Next" panose="020B0503020202020204" pitchFamily="34" charset="0"/>
              </a:rPr>
              <a:t> – Module de Base</a:t>
            </a:r>
          </a:p>
        </p:txBody>
      </p:sp>
      <p:sp>
        <p:nvSpPr>
          <p:cNvPr id="3" name="Espace réservé du numéro de diapositive 2">
            <a:extLst>
              <a:ext uri="{FF2B5EF4-FFF2-40B4-BE49-F238E27FC236}">
                <a16:creationId xmlns:a16="http://schemas.microsoft.com/office/drawing/2014/main" id="{EB99DE07-4F9E-B24B-BBC7-D164E55110A6}"/>
              </a:ext>
            </a:extLst>
          </p:cNvPr>
          <p:cNvSpPr>
            <a:spLocks noGrp="1"/>
          </p:cNvSpPr>
          <p:nvPr>
            <p:ph type="sldNum" idx="11"/>
          </p:nvPr>
        </p:nvSpPr>
        <p:spPr>
          <a:xfrm>
            <a:off x="527442" y="9170847"/>
            <a:ext cx="4045691" cy="519289"/>
          </a:xfrm>
        </p:spPr>
        <p:txBody>
          <a:bodyPr/>
          <a:lstStyle/>
          <a:p>
            <a:fld id="{00000000-1234-1234-1234-123412341234}" type="slidenum">
              <a:rPr lang="fr-BE" smtClean="0"/>
              <a:pPr/>
              <a:t>‹#›</a:t>
            </a:fld>
            <a:endParaRPr lang="fr-BE" dirty="0"/>
          </a:p>
        </p:txBody>
      </p:sp>
    </p:spTree>
    <p:extLst>
      <p:ext uri="{BB962C8B-B14F-4D97-AF65-F5344CB8AC3E}">
        <p14:creationId xmlns:p14="http://schemas.microsoft.com/office/powerpoint/2010/main" val="320449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136025"/>
            <a:ext cx="15705282" cy="863693"/>
          </a:xfrm>
          <a:prstGeom prst="rect">
            <a:avLst/>
          </a:prstGeom>
        </p:spPr>
        <p:txBody>
          <a:bodyPr vert="horz" lIns="91440" tIns="45720" rIns="91440" bIns="45720" rtlCol="0" anchor="b" anchorCtr="0">
            <a:noAutofit/>
          </a:bodyPr>
          <a:lstStyle/>
          <a:p>
            <a:r>
              <a:rPr lang="nl-BE" noProof="0"/>
              <a:t>Titelstijl van model bewerken</a:t>
            </a:r>
            <a:endParaRPr lang="en-GB" noProof="0" dirty="0"/>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BE" noProof="0"/>
              <a:t>Klik om de tekststijl van het model te bewerken</a:t>
            </a:r>
          </a:p>
          <a:p>
            <a:pPr lvl="1"/>
            <a:r>
              <a:rPr lang="nl-BE" noProof="0"/>
              <a:t>Tweede niveau</a:t>
            </a:r>
          </a:p>
          <a:p>
            <a:pPr lvl="2"/>
            <a:r>
              <a:rPr lang="nl-BE" noProof="0"/>
              <a:t>Derde niveau</a:t>
            </a:r>
          </a:p>
          <a:p>
            <a:pPr lvl="3"/>
            <a:r>
              <a:rPr lang="nl-BE" noProof="0"/>
              <a:t>Vierde niveau</a:t>
            </a:r>
          </a:p>
          <a:p>
            <a:pPr lvl="4"/>
            <a:r>
              <a:rPr lang="nl-BE" noProof="0"/>
              <a:t>Vijfde niveau</a:t>
            </a:r>
            <a:endParaRPr lang="en-GB" noProof="0" dirty="0"/>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434BA3CA-1064-434F-B179-AB3B0298C0D6}" type="datetime1">
              <a:rPr lang="en-GB" noProof="0" smtClean="0"/>
              <a:t>20/10/2021</a:t>
            </a:fld>
            <a:endParaRPr lang="en-GB"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GB"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
        <p:nvSpPr>
          <p:cNvPr id="7" name="Title positioning box" hidden="1"/>
          <p:cNvSpPr/>
          <p:nvPr/>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ositoning box" hidden="1"/>
          <p:cNvSpPr/>
          <p:nvPr/>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Logo E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7200" y="7909180"/>
            <a:ext cx="2307600" cy="1846822"/>
          </a:xfrm>
          <a:prstGeom prst="rect">
            <a:avLst/>
          </a:prstGeom>
        </p:spPr>
      </p:pic>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6" r:id="rId8"/>
    <p:sldLayoutId id="2147483678" r:id="rId9"/>
    <p:sldLayoutId id="2147483679" r:id="rId10"/>
    <p:sldLayoutId id="2147483680" r:id="rId11"/>
    <p:sldLayoutId id="2147483681" r:id="rId12"/>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0" indent="0"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1pPr>
      <a:lvl2pPr marL="457200" indent="-36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900113" indent="-45878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4133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0.emf"/><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gif"/><Relationship Id="rId1" Type="http://schemas.openxmlformats.org/officeDocument/2006/relationships/slideLayout" Target="../slideLayouts/slideLayout6.xml"/><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2.emf"/></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56.gif"/><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slide" Target="slide35.xml"/><Relationship Id="rId2" Type="http://schemas.openxmlformats.org/officeDocument/2006/relationships/notesSlide" Target="../notesSlides/notesSlide11.xml"/><Relationship Id="rId16" Type="http://schemas.openxmlformats.org/officeDocument/2006/relationships/image" Target="../media/image59.jpg"/><Relationship Id="rId1" Type="http://schemas.openxmlformats.org/officeDocument/2006/relationships/slideLayout" Target="../slideLayouts/slideLayout9.xml"/><Relationship Id="rId6" Type="http://schemas.openxmlformats.org/officeDocument/2006/relationships/slide" Target="slide61.xml"/><Relationship Id="rId11" Type="http://schemas.openxmlformats.org/officeDocument/2006/relationships/image" Target="../media/image55.gif"/><Relationship Id="rId5" Type="http://schemas.openxmlformats.org/officeDocument/2006/relationships/slide" Target="slide32.xml"/><Relationship Id="rId15" Type="http://schemas.openxmlformats.org/officeDocument/2006/relationships/image" Target="../media/image58.gif"/><Relationship Id="rId10" Type="http://schemas.openxmlformats.org/officeDocument/2006/relationships/image" Target="../media/image54.gif"/><Relationship Id="rId4" Type="http://schemas.openxmlformats.org/officeDocument/2006/relationships/image" Target="../media/image50.gif"/><Relationship Id="rId9" Type="http://schemas.openxmlformats.org/officeDocument/2006/relationships/image" Target="../media/image53.gif"/><Relationship Id="rId14" Type="http://schemas.openxmlformats.org/officeDocument/2006/relationships/image" Target="../media/image57.gif"/></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56.gif"/><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slide" Target="slide35.xml"/><Relationship Id="rId2" Type="http://schemas.openxmlformats.org/officeDocument/2006/relationships/notesSlide" Target="../notesSlides/notesSlide12.xml"/><Relationship Id="rId16" Type="http://schemas.openxmlformats.org/officeDocument/2006/relationships/image" Target="../media/image59.jpg"/><Relationship Id="rId1" Type="http://schemas.openxmlformats.org/officeDocument/2006/relationships/slideLayout" Target="../slideLayouts/slideLayout9.xml"/><Relationship Id="rId6" Type="http://schemas.openxmlformats.org/officeDocument/2006/relationships/slide" Target="slide61.xml"/><Relationship Id="rId11" Type="http://schemas.openxmlformats.org/officeDocument/2006/relationships/image" Target="../media/image55.gif"/><Relationship Id="rId5" Type="http://schemas.openxmlformats.org/officeDocument/2006/relationships/slide" Target="slide32.xml"/><Relationship Id="rId15" Type="http://schemas.openxmlformats.org/officeDocument/2006/relationships/image" Target="../media/image58.gif"/><Relationship Id="rId10" Type="http://schemas.openxmlformats.org/officeDocument/2006/relationships/image" Target="../media/image54.gif"/><Relationship Id="rId4" Type="http://schemas.openxmlformats.org/officeDocument/2006/relationships/image" Target="../media/image50.gif"/><Relationship Id="rId9" Type="http://schemas.openxmlformats.org/officeDocument/2006/relationships/image" Target="../media/image53.gif"/><Relationship Id="rId14" Type="http://schemas.openxmlformats.org/officeDocument/2006/relationships/image" Target="../media/image57.gif"/></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png"/><Relationship Id="rId7" Type="http://schemas.openxmlformats.org/officeDocument/2006/relationships/image" Target="../media/image72.jp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5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76.emf"/></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82.jpg"/><Relationship Id="rId7" Type="http://schemas.openxmlformats.org/officeDocument/2006/relationships/image" Target="../media/image86.jp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 Id="rId9" Type="http://schemas.openxmlformats.org/officeDocument/2006/relationships/image" Target="../media/image88.jpg"/></Relationships>
</file>

<file path=ppt/slides/_rels/slide63.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xml"/><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507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7CB374-89E0-4B47-A762-2410892DFC0E}"/>
              </a:ext>
            </a:extLst>
          </p:cNvPr>
          <p:cNvSpPr>
            <a:spLocks noGrp="1"/>
          </p:cNvSpPr>
          <p:nvPr>
            <p:ph type="sldNum" sz="quarter" idx="12"/>
          </p:nvPr>
        </p:nvSpPr>
        <p:spPr/>
        <p:txBody>
          <a:bodyPr/>
          <a:lstStyle/>
          <a:p>
            <a:fld id="{7AE184E0-0BD4-4705-A12B-9B71DDE63301}" type="slidenum">
              <a:rPr lang="en-GB" noProof="0" smtClean="0"/>
              <a:t>10</a:t>
            </a:fld>
            <a:endParaRPr lang="en-GB" noProof="0" dirty="0"/>
          </a:p>
        </p:txBody>
      </p:sp>
      <p:pic>
        <p:nvPicPr>
          <p:cNvPr id="3" name="Picture 3" descr="http://eetd.lbl.gov/newsletter/nl43/images/dalys-lost.png">
            <a:extLst>
              <a:ext uri="{FF2B5EF4-FFF2-40B4-BE49-F238E27FC236}">
                <a16:creationId xmlns:a16="http://schemas.microsoft.com/office/drawing/2014/main" id="{55E871C2-B7C2-E040-85BE-EDA2B15D0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894" y="853441"/>
            <a:ext cx="11137691" cy="8105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kstvak 2">
            <a:extLst>
              <a:ext uri="{FF2B5EF4-FFF2-40B4-BE49-F238E27FC236}">
                <a16:creationId xmlns:a16="http://schemas.microsoft.com/office/drawing/2014/main" id="{63E587EB-4E3E-AF41-B181-D5FA47BBD84E}"/>
              </a:ext>
            </a:extLst>
          </p:cNvPr>
          <p:cNvSpPr txBox="1"/>
          <p:nvPr/>
        </p:nvSpPr>
        <p:spPr>
          <a:xfrm>
            <a:off x="13591362" y="8679096"/>
            <a:ext cx="2577683" cy="550274"/>
          </a:xfrm>
          <a:prstGeom prst="rect">
            <a:avLst/>
          </a:prstGeom>
          <a:noFill/>
        </p:spPr>
        <p:txBody>
          <a:bodyPr wrap="none" lIns="154808" tIns="77404" rIns="154808" bIns="77404" rtlCol="0">
            <a:spAutoFit/>
          </a:bodyPr>
          <a:lstStyle/>
          <a:p>
            <a:r>
              <a:rPr lang="nl-NL" dirty="0"/>
              <a:t>J. </a:t>
            </a:r>
            <a:r>
              <a:rPr lang="nl-NL" dirty="0" err="1"/>
              <a:t>Logue</a:t>
            </a:r>
            <a:r>
              <a:rPr lang="nl-NL" dirty="0"/>
              <a:t>, LBNL</a:t>
            </a:r>
          </a:p>
        </p:txBody>
      </p:sp>
    </p:spTree>
    <p:extLst>
      <p:ext uri="{BB962C8B-B14F-4D97-AF65-F5344CB8AC3E}">
        <p14:creationId xmlns:p14="http://schemas.microsoft.com/office/powerpoint/2010/main" val="1422576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7CB374-89E0-4B47-A762-2410892DFC0E}"/>
              </a:ext>
            </a:extLst>
          </p:cNvPr>
          <p:cNvSpPr>
            <a:spLocks noGrp="1"/>
          </p:cNvSpPr>
          <p:nvPr>
            <p:ph type="sldNum" sz="quarter" idx="12"/>
          </p:nvPr>
        </p:nvSpPr>
        <p:spPr/>
        <p:txBody>
          <a:bodyPr/>
          <a:lstStyle/>
          <a:p>
            <a:fld id="{7AE184E0-0BD4-4705-A12B-9B71DDE63301}" type="slidenum">
              <a:rPr lang="en-GB" noProof="0" smtClean="0"/>
              <a:t>11</a:t>
            </a:fld>
            <a:endParaRPr lang="en-GB" noProof="0" dirty="0"/>
          </a:p>
        </p:txBody>
      </p:sp>
      <p:pic>
        <p:nvPicPr>
          <p:cNvPr id="5" name="Afbeelding 1">
            <a:extLst>
              <a:ext uri="{FF2B5EF4-FFF2-40B4-BE49-F238E27FC236}">
                <a16:creationId xmlns:a16="http://schemas.microsoft.com/office/drawing/2014/main" id="{D531421F-EC57-434F-BED6-906119564417}"/>
              </a:ext>
            </a:extLst>
          </p:cNvPr>
          <p:cNvPicPr>
            <a:picLocks noChangeAspect="1"/>
          </p:cNvPicPr>
          <p:nvPr/>
        </p:nvPicPr>
        <p:blipFill>
          <a:blip r:embed="rId2"/>
          <a:stretch>
            <a:fillRect/>
          </a:stretch>
        </p:blipFill>
        <p:spPr>
          <a:xfrm>
            <a:off x="4599565" y="2944142"/>
            <a:ext cx="8139545" cy="3865316"/>
          </a:xfrm>
          <a:prstGeom prst="rect">
            <a:avLst/>
          </a:prstGeom>
        </p:spPr>
      </p:pic>
      <p:sp>
        <p:nvSpPr>
          <p:cNvPr id="6" name="Tekstvak 3">
            <a:extLst>
              <a:ext uri="{FF2B5EF4-FFF2-40B4-BE49-F238E27FC236}">
                <a16:creationId xmlns:a16="http://schemas.microsoft.com/office/drawing/2014/main" id="{2BD48220-3B85-5F43-A9EA-1EDBB83B65AC}"/>
              </a:ext>
            </a:extLst>
          </p:cNvPr>
          <p:cNvSpPr txBox="1"/>
          <p:nvPr/>
        </p:nvSpPr>
        <p:spPr>
          <a:xfrm>
            <a:off x="15092034" y="9212426"/>
            <a:ext cx="2299096" cy="541174"/>
          </a:xfrm>
          <a:prstGeom prst="rect">
            <a:avLst/>
          </a:prstGeom>
          <a:noFill/>
        </p:spPr>
        <p:txBody>
          <a:bodyPr wrap="none" rtlCol="0">
            <a:spAutoFit/>
          </a:bodyPr>
          <a:lstStyle/>
          <a:p>
            <a:pPr>
              <a:lnSpc>
                <a:spcPct val="120000"/>
              </a:lnSpc>
            </a:pPr>
            <a:r>
              <a:rPr lang="nl-NL" sz="2500" dirty="0" err="1"/>
              <a:t>Weschler</a:t>
            </a:r>
            <a:r>
              <a:rPr lang="nl-NL" sz="2500" dirty="0"/>
              <a:t> et al.</a:t>
            </a:r>
          </a:p>
        </p:txBody>
      </p:sp>
    </p:spTree>
    <p:extLst>
      <p:ext uri="{BB962C8B-B14F-4D97-AF65-F5344CB8AC3E}">
        <p14:creationId xmlns:p14="http://schemas.microsoft.com/office/powerpoint/2010/main" val="2897077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ED8D81-3B9A-794F-91AD-4B5656CA452A}"/>
              </a:ext>
            </a:extLst>
          </p:cNvPr>
          <p:cNvPicPr>
            <a:picLocks noChangeAspect="1"/>
          </p:cNvPicPr>
          <p:nvPr/>
        </p:nvPicPr>
        <p:blipFill>
          <a:blip r:embed="rId3"/>
          <a:stretch>
            <a:fillRect/>
          </a:stretch>
        </p:blipFill>
        <p:spPr>
          <a:xfrm>
            <a:off x="1149255" y="1302893"/>
            <a:ext cx="5040000" cy="7200000"/>
          </a:xfrm>
          <a:prstGeom prst="rect">
            <a:avLst/>
          </a:prstGeom>
        </p:spPr>
      </p:pic>
      <p:sp>
        <p:nvSpPr>
          <p:cNvPr id="4" name="Slide Number Placeholder 3">
            <a:extLst>
              <a:ext uri="{FF2B5EF4-FFF2-40B4-BE49-F238E27FC236}">
                <a16:creationId xmlns:a16="http://schemas.microsoft.com/office/drawing/2014/main" id="{27EAD2BF-6E65-C64E-833B-E5012AD8A9D1}"/>
              </a:ext>
            </a:extLst>
          </p:cNvPr>
          <p:cNvSpPr>
            <a:spLocks noGrp="1"/>
          </p:cNvSpPr>
          <p:nvPr>
            <p:ph type="sldNum" sz="quarter" idx="12"/>
          </p:nvPr>
        </p:nvSpPr>
        <p:spPr/>
        <p:txBody>
          <a:bodyPr/>
          <a:lstStyle/>
          <a:p>
            <a:fld id="{7AE184E0-0BD4-4705-A12B-9B71DDE63301}" type="slidenum">
              <a:rPr lang="en-GB" noProof="0" smtClean="0"/>
              <a:t>12</a:t>
            </a:fld>
            <a:endParaRPr lang="en-GB" noProof="0" dirty="0"/>
          </a:p>
        </p:txBody>
      </p:sp>
      <p:pic>
        <p:nvPicPr>
          <p:cNvPr id="3" name="Picture 2">
            <a:extLst>
              <a:ext uri="{FF2B5EF4-FFF2-40B4-BE49-F238E27FC236}">
                <a16:creationId xmlns:a16="http://schemas.microsoft.com/office/drawing/2014/main" id="{2A29477F-7B85-2248-ADE1-8F9D2B6C7FC9}"/>
              </a:ext>
            </a:extLst>
          </p:cNvPr>
          <p:cNvPicPr>
            <a:picLocks noChangeAspect="1"/>
          </p:cNvPicPr>
          <p:nvPr/>
        </p:nvPicPr>
        <p:blipFill>
          <a:blip r:embed="rId4"/>
          <a:stretch>
            <a:fillRect/>
          </a:stretch>
        </p:blipFill>
        <p:spPr>
          <a:xfrm>
            <a:off x="7079675" y="1079904"/>
            <a:ext cx="6019800" cy="7620000"/>
          </a:xfrm>
          <a:prstGeom prst="rect">
            <a:avLst/>
          </a:prstGeom>
        </p:spPr>
      </p:pic>
      <p:pic>
        <p:nvPicPr>
          <p:cNvPr id="8" name="Picture 7">
            <a:extLst>
              <a:ext uri="{FF2B5EF4-FFF2-40B4-BE49-F238E27FC236}">
                <a16:creationId xmlns:a16="http://schemas.microsoft.com/office/drawing/2014/main" id="{749AA019-635B-1C49-BAED-5A7224FB8E7D}"/>
              </a:ext>
            </a:extLst>
          </p:cNvPr>
          <p:cNvPicPr>
            <a:picLocks noChangeAspect="1"/>
          </p:cNvPicPr>
          <p:nvPr/>
        </p:nvPicPr>
        <p:blipFill>
          <a:blip r:embed="rId5"/>
          <a:stretch>
            <a:fillRect/>
          </a:stretch>
        </p:blipFill>
        <p:spPr>
          <a:xfrm>
            <a:off x="12982745" y="1822354"/>
            <a:ext cx="3128855" cy="2399450"/>
          </a:xfrm>
          <a:prstGeom prst="rect">
            <a:avLst/>
          </a:prstGeom>
        </p:spPr>
      </p:pic>
    </p:spTree>
    <p:extLst>
      <p:ext uri="{BB962C8B-B14F-4D97-AF65-F5344CB8AC3E}">
        <p14:creationId xmlns:p14="http://schemas.microsoft.com/office/powerpoint/2010/main" val="1795576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6E1C29-32B2-5043-B35A-D12A2F0D1FCC}"/>
              </a:ext>
            </a:extLst>
          </p:cNvPr>
          <p:cNvPicPr>
            <a:picLocks noChangeAspect="1"/>
          </p:cNvPicPr>
          <p:nvPr/>
        </p:nvPicPr>
        <p:blipFill>
          <a:blip r:embed="rId3"/>
          <a:stretch>
            <a:fillRect/>
          </a:stretch>
        </p:blipFill>
        <p:spPr>
          <a:xfrm>
            <a:off x="1132326" y="1290772"/>
            <a:ext cx="5077804" cy="7200000"/>
          </a:xfrm>
          <a:prstGeom prst="rect">
            <a:avLst/>
          </a:prstGeom>
        </p:spPr>
      </p:pic>
      <p:sp>
        <p:nvSpPr>
          <p:cNvPr id="4" name="Slide Number Placeholder 3">
            <a:extLst>
              <a:ext uri="{FF2B5EF4-FFF2-40B4-BE49-F238E27FC236}">
                <a16:creationId xmlns:a16="http://schemas.microsoft.com/office/drawing/2014/main" id="{27EAD2BF-6E65-C64E-833B-E5012AD8A9D1}"/>
              </a:ext>
            </a:extLst>
          </p:cNvPr>
          <p:cNvSpPr>
            <a:spLocks noGrp="1"/>
          </p:cNvSpPr>
          <p:nvPr>
            <p:ph type="sldNum" sz="quarter" idx="12"/>
          </p:nvPr>
        </p:nvSpPr>
        <p:spPr/>
        <p:txBody>
          <a:bodyPr/>
          <a:lstStyle/>
          <a:p>
            <a:fld id="{7AE184E0-0BD4-4705-A12B-9B71DDE63301}" type="slidenum">
              <a:rPr lang="en-GB" noProof="0" smtClean="0"/>
              <a:t>13</a:t>
            </a:fld>
            <a:endParaRPr lang="en-GB" noProof="0" dirty="0"/>
          </a:p>
        </p:txBody>
      </p:sp>
      <p:pic>
        <p:nvPicPr>
          <p:cNvPr id="7" name="Picture 6">
            <a:extLst>
              <a:ext uri="{FF2B5EF4-FFF2-40B4-BE49-F238E27FC236}">
                <a16:creationId xmlns:a16="http://schemas.microsoft.com/office/drawing/2014/main" id="{61D1628F-54CD-A44C-B42C-A7FA66DB2DD9}"/>
              </a:ext>
            </a:extLst>
          </p:cNvPr>
          <p:cNvPicPr>
            <a:picLocks noChangeAspect="1"/>
          </p:cNvPicPr>
          <p:nvPr/>
        </p:nvPicPr>
        <p:blipFill>
          <a:blip r:embed="rId4"/>
          <a:stretch>
            <a:fillRect/>
          </a:stretch>
        </p:blipFill>
        <p:spPr>
          <a:xfrm>
            <a:off x="7027109" y="2203600"/>
            <a:ext cx="9179240" cy="5033777"/>
          </a:xfrm>
          <a:prstGeom prst="rect">
            <a:avLst/>
          </a:prstGeom>
        </p:spPr>
      </p:pic>
    </p:spTree>
    <p:extLst>
      <p:ext uri="{BB962C8B-B14F-4D97-AF65-F5344CB8AC3E}">
        <p14:creationId xmlns:p14="http://schemas.microsoft.com/office/powerpoint/2010/main" val="2570113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7AE184E0-0BD4-4705-A12B-9B71DDE63301}" type="slidenum">
              <a:rPr lang="en-GB" noProof="0" smtClean="0"/>
              <a:pPr/>
              <a:t>14</a:t>
            </a:fld>
            <a:endParaRPr lang="en-GB" noProof="0" dirty="0"/>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7818" y="1438347"/>
            <a:ext cx="12122704" cy="7273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kstvak 5"/>
          <p:cNvSpPr txBox="1"/>
          <p:nvPr/>
        </p:nvSpPr>
        <p:spPr>
          <a:xfrm>
            <a:off x="13793024" y="9267313"/>
            <a:ext cx="3545651" cy="486287"/>
          </a:xfrm>
          <a:prstGeom prst="rect">
            <a:avLst/>
          </a:prstGeom>
          <a:noFill/>
        </p:spPr>
        <p:txBody>
          <a:bodyPr wrap="none" rtlCol="0">
            <a:spAutoFit/>
          </a:bodyPr>
          <a:lstStyle/>
          <a:p>
            <a:pPr algn="r"/>
            <a:r>
              <a:rPr lang="nl-NL" dirty="0"/>
              <a:t>PO </a:t>
            </a:r>
            <a:r>
              <a:rPr lang="nl-NL" dirty="0" err="1"/>
              <a:t>Fanger</a:t>
            </a:r>
            <a:r>
              <a:rPr lang="nl-NL" dirty="0"/>
              <a:t>, ENB, 1988</a:t>
            </a:r>
          </a:p>
        </p:txBody>
      </p:sp>
    </p:spTree>
    <p:extLst>
      <p:ext uri="{BB962C8B-B14F-4D97-AF65-F5344CB8AC3E}">
        <p14:creationId xmlns:p14="http://schemas.microsoft.com/office/powerpoint/2010/main" val="3517154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92DAF1-D609-BD45-83F8-FCB148FEA509}"/>
              </a:ext>
            </a:extLst>
          </p:cNvPr>
          <p:cNvSpPr>
            <a:spLocks noGrp="1"/>
          </p:cNvSpPr>
          <p:nvPr>
            <p:ph type="sldNum" sz="quarter" idx="12"/>
          </p:nvPr>
        </p:nvSpPr>
        <p:spPr/>
        <p:txBody>
          <a:bodyPr/>
          <a:lstStyle/>
          <a:p>
            <a:fld id="{7AE184E0-0BD4-4705-A12B-9B71DDE63301}" type="slidenum">
              <a:rPr lang="en-GB" noProof="0" smtClean="0"/>
              <a:t>15</a:t>
            </a:fld>
            <a:endParaRPr lang="en-GB" noProof="0" dirty="0"/>
          </a:p>
        </p:txBody>
      </p:sp>
      <p:pic>
        <p:nvPicPr>
          <p:cNvPr id="7" name="Afbeelding 3">
            <a:extLst>
              <a:ext uri="{FF2B5EF4-FFF2-40B4-BE49-F238E27FC236}">
                <a16:creationId xmlns:a16="http://schemas.microsoft.com/office/drawing/2014/main" id="{60E1764E-EA8C-8647-A9A3-977CCB6E7922}"/>
              </a:ext>
            </a:extLst>
          </p:cNvPr>
          <p:cNvPicPr>
            <a:picLocks noChangeAspect="1"/>
          </p:cNvPicPr>
          <p:nvPr/>
        </p:nvPicPr>
        <p:blipFill>
          <a:blip r:embed="rId3"/>
          <a:stretch>
            <a:fillRect/>
          </a:stretch>
        </p:blipFill>
        <p:spPr>
          <a:xfrm>
            <a:off x="830118" y="1614235"/>
            <a:ext cx="5608876" cy="3463481"/>
          </a:xfrm>
          <a:prstGeom prst="rect">
            <a:avLst/>
          </a:prstGeom>
        </p:spPr>
      </p:pic>
      <p:pic>
        <p:nvPicPr>
          <p:cNvPr id="8" name="Picture 7">
            <a:extLst>
              <a:ext uri="{FF2B5EF4-FFF2-40B4-BE49-F238E27FC236}">
                <a16:creationId xmlns:a16="http://schemas.microsoft.com/office/drawing/2014/main" id="{5758F476-8466-6E41-80F0-3A9B1851E267}"/>
              </a:ext>
            </a:extLst>
          </p:cNvPr>
          <p:cNvPicPr>
            <a:picLocks noChangeAspect="1"/>
          </p:cNvPicPr>
          <p:nvPr/>
        </p:nvPicPr>
        <p:blipFill>
          <a:blip r:embed="rId4"/>
          <a:stretch>
            <a:fillRect/>
          </a:stretch>
        </p:blipFill>
        <p:spPr>
          <a:xfrm>
            <a:off x="4134307" y="5485223"/>
            <a:ext cx="5490145" cy="3463480"/>
          </a:xfrm>
          <a:prstGeom prst="rect">
            <a:avLst/>
          </a:prstGeom>
        </p:spPr>
      </p:pic>
      <p:pic>
        <p:nvPicPr>
          <p:cNvPr id="11" name="Picture 10" descr="Text&#10;&#10;Description automatically generated">
            <a:extLst>
              <a:ext uri="{FF2B5EF4-FFF2-40B4-BE49-F238E27FC236}">
                <a16:creationId xmlns:a16="http://schemas.microsoft.com/office/drawing/2014/main" id="{2DE7B03E-33C5-B64C-BFDB-B9066C8513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0212" y="921433"/>
            <a:ext cx="6295188" cy="4849086"/>
          </a:xfrm>
          <a:prstGeom prst="rect">
            <a:avLst/>
          </a:prstGeom>
        </p:spPr>
      </p:pic>
      <p:sp>
        <p:nvSpPr>
          <p:cNvPr id="12" name="Rectangle 11">
            <a:extLst>
              <a:ext uri="{FF2B5EF4-FFF2-40B4-BE49-F238E27FC236}">
                <a16:creationId xmlns:a16="http://schemas.microsoft.com/office/drawing/2014/main" id="{9EFBF7F3-094C-2241-8589-3EC943DD48DA}"/>
              </a:ext>
            </a:extLst>
          </p:cNvPr>
          <p:cNvSpPr/>
          <p:nvPr/>
        </p:nvSpPr>
        <p:spPr>
          <a:xfrm>
            <a:off x="11404037" y="9267313"/>
            <a:ext cx="5934638" cy="486287"/>
          </a:xfrm>
          <a:prstGeom prst="rect">
            <a:avLst/>
          </a:prstGeom>
        </p:spPr>
        <p:txBody>
          <a:bodyPr wrap="none">
            <a:spAutoFit/>
          </a:bodyPr>
          <a:lstStyle/>
          <a:p>
            <a:r>
              <a:rPr lang="en-BE" dirty="0"/>
              <a:t>https://iaqscience.lbl.gov/vent-summary</a:t>
            </a:r>
          </a:p>
        </p:txBody>
      </p:sp>
    </p:spTree>
    <p:extLst>
      <p:ext uri="{BB962C8B-B14F-4D97-AF65-F5344CB8AC3E}">
        <p14:creationId xmlns:p14="http://schemas.microsoft.com/office/powerpoint/2010/main" val="1496986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E93F46-D470-AF47-B1D1-E6E12E2B6016}"/>
              </a:ext>
            </a:extLst>
          </p:cNvPr>
          <p:cNvSpPr>
            <a:spLocks noGrp="1"/>
          </p:cNvSpPr>
          <p:nvPr>
            <p:ph type="sldNum" sz="quarter" idx="12"/>
          </p:nvPr>
        </p:nvSpPr>
        <p:spPr/>
        <p:txBody>
          <a:bodyPr/>
          <a:lstStyle/>
          <a:p>
            <a:fld id="{7AE184E0-0BD4-4705-A12B-9B71DDE63301}" type="slidenum">
              <a:rPr lang="en-GB" noProof="0" smtClean="0"/>
              <a:t>16</a:t>
            </a:fld>
            <a:endParaRPr lang="en-GB" noProof="0" dirty="0"/>
          </a:p>
        </p:txBody>
      </p:sp>
      <p:pic>
        <p:nvPicPr>
          <p:cNvPr id="6" name="Picture 5">
            <a:extLst>
              <a:ext uri="{FF2B5EF4-FFF2-40B4-BE49-F238E27FC236}">
                <a16:creationId xmlns:a16="http://schemas.microsoft.com/office/drawing/2014/main" id="{FDD69400-AF7A-1347-A713-D222D4CD3FB5}"/>
              </a:ext>
            </a:extLst>
          </p:cNvPr>
          <p:cNvPicPr>
            <a:picLocks noChangeAspect="1"/>
          </p:cNvPicPr>
          <p:nvPr/>
        </p:nvPicPr>
        <p:blipFill>
          <a:blip r:embed="rId2"/>
          <a:stretch>
            <a:fillRect/>
          </a:stretch>
        </p:blipFill>
        <p:spPr>
          <a:xfrm>
            <a:off x="1420048" y="1035575"/>
            <a:ext cx="5100000" cy="7200000"/>
          </a:xfrm>
          <a:prstGeom prst="rect">
            <a:avLst/>
          </a:prstGeom>
        </p:spPr>
      </p:pic>
      <p:pic>
        <p:nvPicPr>
          <p:cNvPr id="7" name="Picture 6">
            <a:extLst>
              <a:ext uri="{FF2B5EF4-FFF2-40B4-BE49-F238E27FC236}">
                <a16:creationId xmlns:a16="http://schemas.microsoft.com/office/drawing/2014/main" id="{08020709-B790-8A47-8C55-CDF2F54CBE21}"/>
              </a:ext>
            </a:extLst>
          </p:cNvPr>
          <p:cNvPicPr>
            <a:picLocks noChangeAspect="1"/>
          </p:cNvPicPr>
          <p:nvPr/>
        </p:nvPicPr>
        <p:blipFill>
          <a:blip r:embed="rId3"/>
          <a:stretch>
            <a:fillRect/>
          </a:stretch>
        </p:blipFill>
        <p:spPr>
          <a:xfrm>
            <a:off x="7973108" y="1149882"/>
            <a:ext cx="8166810" cy="7453835"/>
          </a:xfrm>
          <a:prstGeom prst="rect">
            <a:avLst/>
          </a:prstGeom>
        </p:spPr>
      </p:pic>
    </p:spTree>
    <p:extLst>
      <p:ext uri="{BB962C8B-B14F-4D97-AF65-F5344CB8AC3E}">
        <p14:creationId xmlns:p14="http://schemas.microsoft.com/office/powerpoint/2010/main" val="1151715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02F353-48A3-A741-8C9E-DB9122134009}"/>
              </a:ext>
            </a:extLst>
          </p:cNvPr>
          <p:cNvSpPr>
            <a:spLocks noGrp="1"/>
          </p:cNvSpPr>
          <p:nvPr>
            <p:ph type="title"/>
          </p:nvPr>
        </p:nvSpPr>
        <p:spPr/>
        <p:txBody>
          <a:bodyPr/>
          <a:lstStyle/>
          <a:p>
            <a:r>
              <a:rPr lang="en-BE" dirty="0"/>
              <a:t>Connaitre l’ importance</a:t>
            </a:r>
          </a:p>
        </p:txBody>
      </p:sp>
      <p:sp>
        <p:nvSpPr>
          <p:cNvPr id="11" name="Content Placeholder 10">
            <a:extLst>
              <a:ext uri="{FF2B5EF4-FFF2-40B4-BE49-F238E27FC236}">
                <a16:creationId xmlns:a16="http://schemas.microsoft.com/office/drawing/2014/main" id="{7C03B32E-18F1-DD45-8219-B2F8EFE453DB}"/>
              </a:ext>
            </a:extLst>
          </p:cNvPr>
          <p:cNvSpPr>
            <a:spLocks noGrp="1"/>
          </p:cNvSpPr>
          <p:nvPr>
            <p:ph idx="1"/>
          </p:nvPr>
        </p:nvSpPr>
        <p:spPr/>
        <p:txBody>
          <a:bodyPr/>
          <a:lstStyle/>
          <a:p>
            <a:r>
              <a:rPr lang="en-BE" dirty="0"/>
              <a:t>Connaitre quelques ‘grands chiffres’</a:t>
            </a:r>
          </a:p>
          <a:p>
            <a:r>
              <a:rPr lang="en-BE" dirty="0"/>
              <a:t>Connaitre quelques principes generaux</a:t>
            </a:r>
          </a:p>
          <a:p>
            <a:r>
              <a:rPr lang="en-BE" b="1" dirty="0"/>
              <a:t>Savoir appliquer cela dans une ‘nouvelle’ situation</a:t>
            </a:r>
          </a:p>
        </p:txBody>
      </p:sp>
    </p:spTree>
    <p:extLst>
      <p:ext uri="{BB962C8B-B14F-4D97-AF65-F5344CB8AC3E}">
        <p14:creationId xmlns:p14="http://schemas.microsoft.com/office/powerpoint/2010/main" val="1343925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7CB374-89E0-4B47-A762-2410892DFC0E}"/>
              </a:ext>
            </a:extLst>
          </p:cNvPr>
          <p:cNvSpPr>
            <a:spLocks noGrp="1"/>
          </p:cNvSpPr>
          <p:nvPr>
            <p:ph type="sldNum" sz="quarter" idx="12"/>
          </p:nvPr>
        </p:nvSpPr>
        <p:spPr/>
        <p:txBody>
          <a:bodyPr/>
          <a:lstStyle/>
          <a:p>
            <a:fld id="{7AE184E0-0BD4-4705-A12B-9B71DDE63301}" type="slidenum">
              <a:rPr lang="en-GB" noProof="0" smtClean="0"/>
              <a:t>18</a:t>
            </a:fld>
            <a:endParaRPr lang="en-GB" noProof="0" dirty="0"/>
          </a:p>
        </p:txBody>
      </p:sp>
      <p:pic>
        <p:nvPicPr>
          <p:cNvPr id="3" name="Picture 2" descr="Chart, line chart&#10;&#10;Description automatically generated">
            <a:extLst>
              <a:ext uri="{FF2B5EF4-FFF2-40B4-BE49-F238E27FC236}">
                <a16:creationId xmlns:a16="http://schemas.microsoft.com/office/drawing/2014/main" id="{92C54D45-FF65-4548-9F21-6707F0D58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4151" y="1145712"/>
            <a:ext cx="9670371" cy="7462176"/>
          </a:xfrm>
          <a:prstGeom prst="rect">
            <a:avLst/>
          </a:prstGeom>
        </p:spPr>
      </p:pic>
      <p:sp>
        <p:nvSpPr>
          <p:cNvPr id="7" name="Down Arrow 6">
            <a:extLst>
              <a:ext uri="{FF2B5EF4-FFF2-40B4-BE49-F238E27FC236}">
                <a16:creationId xmlns:a16="http://schemas.microsoft.com/office/drawing/2014/main" id="{3C02856D-06C2-8545-AA60-0D5189D66BF5}"/>
              </a:ext>
            </a:extLst>
          </p:cNvPr>
          <p:cNvSpPr/>
          <p:nvPr/>
        </p:nvSpPr>
        <p:spPr>
          <a:xfrm>
            <a:off x="7422527" y="3314698"/>
            <a:ext cx="620485" cy="1698171"/>
          </a:xfrm>
          <a:prstGeom prst="downArrow">
            <a:avLst/>
          </a:prstGeom>
          <a:no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Down Arrow 7">
            <a:extLst>
              <a:ext uri="{FF2B5EF4-FFF2-40B4-BE49-F238E27FC236}">
                <a16:creationId xmlns:a16="http://schemas.microsoft.com/office/drawing/2014/main" id="{0AE858EF-C6A5-2F4E-995C-6162ACF148DF}"/>
              </a:ext>
            </a:extLst>
          </p:cNvPr>
          <p:cNvSpPr/>
          <p:nvPr/>
        </p:nvSpPr>
        <p:spPr>
          <a:xfrm>
            <a:off x="11631387" y="3314699"/>
            <a:ext cx="620485" cy="1698171"/>
          </a:xfrm>
          <a:prstGeom prst="downArrow">
            <a:avLst/>
          </a:prstGeom>
          <a:no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933738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50E5-193F-9F48-A5AF-EF752988BCF2}"/>
              </a:ext>
            </a:extLst>
          </p:cNvPr>
          <p:cNvSpPr>
            <a:spLocks noGrp="1"/>
          </p:cNvSpPr>
          <p:nvPr>
            <p:ph type="title"/>
          </p:nvPr>
        </p:nvSpPr>
        <p:spPr/>
        <p:txBody>
          <a:bodyPr/>
          <a:lstStyle/>
          <a:p>
            <a:r>
              <a:rPr lang="en-BE" dirty="0"/>
              <a:t>Aerosolen route</a:t>
            </a:r>
          </a:p>
        </p:txBody>
      </p:sp>
      <p:sp>
        <p:nvSpPr>
          <p:cNvPr id="3" name="Slide Number Placeholder 2">
            <a:extLst>
              <a:ext uri="{FF2B5EF4-FFF2-40B4-BE49-F238E27FC236}">
                <a16:creationId xmlns:a16="http://schemas.microsoft.com/office/drawing/2014/main" id="{06D97483-C4FD-9147-8032-92300C18B95C}"/>
              </a:ext>
            </a:extLst>
          </p:cNvPr>
          <p:cNvSpPr>
            <a:spLocks noGrp="1"/>
          </p:cNvSpPr>
          <p:nvPr>
            <p:ph type="sldNum" sz="quarter" idx="12"/>
          </p:nvPr>
        </p:nvSpPr>
        <p:spPr/>
        <p:txBody>
          <a:bodyPr/>
          <a:lstStyle/>
          <a:p>
            <a:fld id="{7AE184E0-0BD4-4705-A12B-9B71DDE63301}" type="slidenum">
              <a:rPr lang="en-GB" noProof="0" smtClean="0"/>
              <a:t>19</a:t>
            </a:fld>
            <a:endParaRPr lang="en-GB" noProof="0" dirty="0"/>
          </a:p>
        </p:txBody>
      </p:sp>
      <p:sp>
        <p:nvSpPr>
          <p:cNvPr id="7" name="TextBox 6">
            <a:extLst>
              <a:ext uri="{FF2B5EF4-FFF2-40B4-BE49-F238E27FC236}">
                <a16:creationId xmlns:a16="http://schemas.microsoft.com/office/drawing/2014/main" id="{F05169DD-8E72-0A4E-8453-4D012DC44E34}"/>
              </a:ext>
            </a:extLst>
          </p:cNvPr>
          <p:cNvSpPr txBox="1"/>
          <p:nvPr/>
        </p:nvSpPr>
        <p:spPr>
          <a:xfrm>
            <a:off x="9412231" y="8155176"/>
            <a:ext cx="7019807" cy="511550"/>
          </a:xfrm>
          <a:prstGeom prst="rect">
            <a:avLst/>
          </a:prstGeom>
          <a:noFill/>
        </p:spPr>
        <p:txBody>
          <a:bodyPr wrap="none" rtlCol="0">
            <a:spAutoFit/>
          </a:bodyPr>
          <a:lstStyle/>
          <a:p>
            <a:pPr>
              <a:lnSpc>
                <a:spcPct val="120000"/>
              </a:lnSpc>
            </a:pPr>
            <a:r>
              <a:rPr lang="en-GB" sz="2500" dirty="0"/>
              <a:t>https://</a:t>
            </a:r>
            <a:r>
              <a:rPr lang="en-GB" sz="2500" dirty="0" err="1"/>
              <a:t>www.youtube.com</a:t>
            </a:r>
            <a:r>
              <a:rPr lang="en-GB" sz="2500" dirty="0"/>
              <a:t>/</a:t>
            </a:r>
            <a:r>
              <a:rPr lang="en-GB" sz="2500" dirty="0" err="1"/>
              <a:t>watch?v</a:t>
            </a:r>
            <a:r>
              <a:rPr lang="en-GB" sz="2500" dirty="0"/>
              <a:t>=</a:t>
            </a:r>
            <a:r>
              <a:rPr lang="en-GB" sz="2500" dirty="0" err="1"/>
              <a:t>wnafrAtfMzE</a:t>
            </a:r>
            <a:endParaRPr lang="en-BE" sz="2500" dirty="0"/>
          </a:p>
        </p:txBody>
      </p:sp>
      <p:sp>
        <p:nvSpPr>
          <p:cNvPr id="5" name="Picture Placeholder 4">
            <a:extLst>
              <a:ext uri="{FF2B5EF4-FFF2-40B4-BE49-F238E27FC236}">
                <a16:creationId xmlns:a16="http://schemas.microsoft.com/office/drawing/2014/main" id="{68F88EB2-D9D4-D743-9957-FE7CD80D2D46}"/>
              </a:ext>
            </a:extLst>
          </p:cNvPr>
          <p:cNvSpPr>
            <a:spLocks noGrp="1"/>
          </p:cNvSpPr>
          <p:nvPr>
            <p:ph type="pic" sz="quarter" idx="13"/>
          </p:nvPr>
        </p:nvSpPr>
        <p:spPr/>
      </p:sp>
      <p:pic>
        <p:nvPicPr>
          <p:cNvPr id="8" name="Coughs and sneezes travel farther than you think" descr="Coughs and sneezes travel farther than you think">
            <a:hlinkClick r:id="" action="ppaction://media"/>
            <a:extLst>
              <a:ext uri="{FF2B5EF4-FFF2-40B4-BE49-F238E27FC236}">
                <a16:creationId xmlns:a16="http://schemas.microsoft.com/office/drawing/2014/main" id="{1EFC7F21-58C3-4C4A-A70C-B81DD02711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8" y="0"/>
            <a:ext cx="17339733" cy="9753600"/>
          </a:xfrm>
          <a:prstGeom prst="rect">
            <a:avLst/>
          </a:prstGeom>
        </p:spPr>
      </p:pic>
    </p:spTree>
    <p:extLst>
      <p:ext uri="{BB962C8B-B14F-4D97-AF65-F5344CB8AC3E}">
        <p14:creationId xmlns:p14="http://schemas.microsoft.com/office/powerpoint/2010/main" val="186342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p:cNvSpPr>
            <a:spLocks noGrp="1"/>
          </p:cNvSpPr>
          <p:nvPr>
            <p:ph type="ctrTitle"/>
          </p:nvPr>
        </p:nvSpPr>
        <p:spPr/>
        <p:txBody>
          <a:bodyPr/>
          <a:lstStyle/>
          <a:p>
            <a:pPr>
              <a:lnSpc>
                <a:spcPct val="100000"/>
              </a:lnSpc>
            </a:pPr>
            <a:r>
              <a:rPr lang="en-GB" sz="4400" dirty="0" err="1"/>
              <a:t>Comprendre</a:t>
            </a:r>
            <a:r>
              <a:rPr lang="en-GB" sz="4400" dirty="0"/>
              <a:t> </a:t>
            </a:r>
            <a:r>
              <a:rPr lang="en-GB" sz="4400" dirty="0" err="1"/>
              <a:t>l’importance</a:t>
            </a:r>
            <a:r>
              <a:rPr lang="en-GB" sz="4400" dirty="0"/>
              <a:t> de la </a:t>
            </a:r>
            <a:r>
              <a:rPr lang="en-GB" sz="4400" dirty="0" err="1"/>
              <a:t>qualité</a:t>
            </a:r>
            <a:r>
              <a:rPr lang="en-GB" sz="4400" dirty="0"/>
              <a:t> </a:t>
            </a:r>
            <a:r>
              <a:rPr lang="en-GB" sz="4400" dirty="0" err="1"/>
              <a:t>d’air</a:t>
            </a:r>
            <a:r>
              <a:rPr lang="en-GB" sz="4400" dirty="0"/>
              <a:t> </a:t>
            </a:r>
            <a:r>
              <a:rPr lang="en-GB" sz="4400" dirty="0" err="1"/>
              <a:t>intérieur</a:t>
            </a:r>
            <a:r>
              <a:rPr lang="en-GB" sz="4400" dirty="0"/>
              <a:t>, </a:t>
            </a:r>
            <a:r>
              <a:rPr lang="en-GB" sz="4400" dirty="0" err="1"/>
              <a:t>c’est</a:t>
            </a:r>
            <a:r>
              <a:rPr lang="en-GB" sz="4400" dirty="0"/>
              <a:t> </a:t>
            </a:r>
            <a:r>
              <a:rPr lang="en-GB" sz="4400" dirty="0" err="1"/>
              <a:t>avoir</a:t>
            </a:r>
            <a:r>
              <a:rPr lang="en-GB" sz="4400" dirty="0"/>
              <a:t> </a:t>
            </a:r>
            <a:r>
              <a:rPr lang="en-GB" sz="4400" dirty="0" err="1"/>
              <a:t>l’assurance</a:t>
            </a:r>
            <a:r>
              <a:rPr lang="en-GB" sz="4400" dirty="0"/>
              <a:t> </a:t>
            </a:r>
            <a:r>
              <a:rPr lang="en-GB" sz="4400" dirty="0" err="1"/>
              <a:t>d’associer</a:t>
            </a:r>
            <a:r>
              <a:rPr lang="en-GB" sz="4400" dirty="0"/>
              <a:t> </a:t>
            </a:r>
            <a:r>
              <a:rPr lang="en-GB" sz="4400" dirty="0" err="1"/>
              <a:t>confort</a:t>
            </a:r>
            <a:r>
              <a:rPr lang="en-GB" sz="4400" dirty="0"/>
              <a:t> et </a:t>
            </a:r>
            <a:r>
              <a:rPr lang="en-GB" sz="4400" dirty="0" err="1"/>
              <a:t>santé</a:t>
            </a:r>
            <a:r>
              <a:rPr lang="en-GB" sz="4400" dirty="0"/>
              <a:t> dans </a:t>
            </a:r>
            <a:r>
              <a:rPr lang="en-GB" sz="4400" dirty="0" err="1"/>
              <a:t>l’habitat</a:t>
            </a:r>
            <a:r>
              <a:rPr lang="en-GB" sz="4400" dirty="0"/>
              <a:t> !</a:t>
            </a:r>
            <a:endParaRPr lang="en-BE" sz="1800" dirty="0"/>
          </a:p>
        </p:txBody>
      </p:sp>
      <p:sp>
        <p:nvSpPr>
          <p:cNvPr id="20" name="Ondertitel 19"/>
          <p:cNvSpPr>
            <a:spLocks noGrp="1"/>
          </p:cNvSpPr>
          <p:nvPr>
            <p:ph type="subTitle" idx="1"/>
          </p:nvPr>
        </p:nvSpPr>
        <p:spPr/>
        <p:txBody>
          <a:bodyPr/>
          <a:lstStyle/>
          <a:p>
            <a:r>
              <a:rPr lang="nl-BE" dirty="0"/>
              <a:t>BatiReno / Energie &amp; Habitat</a:t>
            </a:r>
            <a:endParaRPr lang="nl-NL" dirty="0"/>
          </a:p>
        </p:txBody>
      </p:sp>
      <p:sp>
        <p:nvSpPr>
          <p:cNvPr id="22" name="Tijdelijke aanduiding voor afbeelding 21"/>
          <p:cNvSpPr>
            <a:spLocks noGrp="1"/>
          </p:cNvSpPr>
          <p:nvPr>
            <p:ph type="pic" sz="quarter" idx="12"/>
          </p:nvPr>
        </p:nvSpPr>
        <p:spPr/>
      </p:sp>
      <p:sp>
        <p:nvSpPr>
          <p:cNvPr id="23" name="Tijdelijke aanduiding voor afbeelding 22"/>
          <p:cNvSpPr>
            <a:spLocks noGrp="1"/>
          </p:cNvSpPr>
          <p:nvPr>
            <p:ph type="pic" sz="quarter" idx="13"/>
          </p:nvPr>
        </p:nvSpPr>
        <p:spPr/>
      </p:sp>
      <p:sp>
        <p:nvSpPr>
          <p:cNvPr id="24" name="Tijdelijke aanduiding voor afbeelding 23"/>
          <p:cNvSpPr>
            <a:spLocks noGrp="1"/>
          </p:cNvSpPr>
          <p:nvPr>
            <p:ph type="pic" sz="quarter" idx="14"/>
          </p:nvPr>
        </p:nvSpPr>
        <p:spPr/>
      </p:sp>
      <p:sp>
        <p:nvSpPr>
          <p:cNvPr id="6" name="Text Placeholder Organsation L1/L2"/>
          <p:cNvSpPr>
            <a:spLocks noGrp="1"/>
          </p:cNvSpPr>
          <p:nvPr>
            <p:ph type="body" sz="quarter" idx="15"/>
          </p:nvPr>
        </p:nvSpPr>
        <p:spPr/>
        <p:txBody>
          <a:bodyPr/>
          <a:lstStyle/>
          <a:p>
            <a:r>
              <a:rPr lang="en-GB" dirty="0"/>
              <a:t>department Of Architecture and Urban planning</a:t>
            </a:r>
          </a:p>
          <a:p>
            <a:pPr lvl="1"/>
            <a:r>
              <a:rPr lang="en-GB" dirty="0"/>
              <a:t>Building Physics, Construction and services research group</a:t>
            </a:r>
          </a:p>
        </p:txBody>
      </p:sp>
      <p:sp>
        <p:nvSpPr>
          <p:cNvPr id="3" name="Picture Placeholder 2">
            <a:extLst>
              <a:ext uri="{FF2B5EF4-FFF2-40B4-BE49-F238E27FC236}">
                <a16:creationId xmlns:a16="http://schemas.microsoft.com/office/drawing/2014/main" id="{BBD8346D-DD8D-BE4F-BD58-38FC55354828}"/>
              </a:ext>
            </a:extLst>
          </p:cNvPr>
          <p:cNvSpPr>
            <a:spLocks noGrp="1"/>
          </p:cNvSpPr>
          <p:nvPr>
            <p:ph type="pic" sz="quarter" idx="11"/>
          </p:nvPr>
        </p:nvSpPr>
        <p:spPr/>
      </p:sp>
    </p:spTree>
    <p:extLst>
      <p:ext uri="{BB962C8B-B14F-4D97-AF65-F5344CB8AC3E}">
        <p14:creationId xmlns:p14="http://schemas.microsoft.com/office/powerpoint/2010/main" val="3355618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A5FB-2B7E-A347-AF6D-0076873EBD95}"/>
              </a:ext>
            </a:extLst>
          </p:cNvPr>
          <p:cNvSpPr>
            <a:spLocks noGrp="1"/>
          </p:cNvSpPr>
          <p:nvPr>
            <p:ph type="title"/>
          </p:nvPr>
        </p:nvSpPr>
        <p:spPr/>
        <p:txBody>
          <a:bodyPr/>
          <a:lstStyle/>
          <a:p>
            <a:r>
              <a:rPr lang="en-BE" dirty="0"/>
              <a:t>Aerosols et SARS-COV-2</a:t>
            </a:r>
          </a:p>
        </p:txBody>
      </p:sp>
      <p:sp>
        <p:nvSpPr>
          <p:cNvPr id="3" name="Slide Number Placeholder 2">
            <a:extLst>
              <a:ext uri="{FF2B5EF4-FFF2-40B4-BE49-F238E27FC236}">
                <a16:creationId xmlns:a16="http://schemas.microsoft.com/office/drawing/2014/main" id="{8C3875C9-4761-0B45-8F28-66946EF8320A}"/>
              </a:ext>
            </a:extLst>
          </p:cNvPr>
          <p:cNvSpPr>
            <a:spLocks noGrp="1"/>
          </p:cNvSpPr>
          <p:nvPr>
            <p:ph type="sldNum" sz="quarter" idx="12"/>
          </p:nvPr>
        </p:nvSpPr>
        <p:spPr/>
        <p:txBody>
          <a:bodyPr/>
          <a:lstStyle/>
          <a:p>
            <a:fld id="{7AE184E0-0BD4-4705-A12B-9B71DDE63301}" type="slidenum">
              <a:rPr lang="en-GB" noProof="0" smtClean="0"/>
              <a:t>20</a:t>
            </a:fld>
            <a:endParaRPr lang="en-GB" noProof="0" dirty="0"/>
          </a:p>
        </p:txBody>
      </p:sp>
      <p:pic>
        <p:nvPicPr>
          <p:cNvPr id="6" name="Picture 5">
            <a:extLst>
              <a:ext uri="{FF2B5EF4-FFF2-40B4-BE49-F238E27FC236}">
                <a16:creationId xmlns:a16="http://schemas.microsoft.com/office/drawing/2014/main" id="{9AD43019-8567-334A-9721-A331A2DF08E9}"/>
              </a:ext>
            </a:extLst>
          </p:cNvPr>
          <p:cNvPicPr>
            <a:picLocks noChangeAspect="1"/>
          </p:cNvPicPr>
          <p:nvPr/>
        </p:nvPicPr>
        <p:blipFill>
          <a:blip r:embed="rId2"/>
          <a:stretch>
            <a:fillRect/>
          </a:stretch>
        </p:blipFill>
        <p:spPr>
          <a:xfrm>
            <a:off x="8325803" y="1878329"/>
            <a:ext cx="8209597" cy="6387135"/>
          </a:xfrm>
          <a:prstGeom prst="rect">
            <a:avLst/>
          </a:prstGeom>
        </p:spPr>
      </p:pic>
      <p:pic>
        <p:nvPicPr>
          <p:cNvPr id="7" name="Picture 6">
            <a:extLst>
              <a:ext uri="{FF2B5EF4-FFF2-40B4-BE49-F238E27FC236}">
                <a16:creationId xmlns:a16="http://schemas.microsoft.com/office/drawing/2014/main" id="{B4290D85-79BC-E345-809D-7C0A8FC21378}"/>
              </a:ext>
            </a:extLst>
          </p:cNvPr>
          <p:cNvPicPr>
            <a:picLocks noChangeAspect="1"/>
          </p:cNvPicPr>
          <p:nvPr/>
        </p:nvPicPr>
        <p:blipFill>
          <a:blip r:embed="rId3"/>
          <a:stretch>
            <a:fillRect/>
          </a:stretch>
        </p:blipFill>
        <p:spPr>
          <a:xfrm>
            <a:off x="1467529" y="4876800"/>
            <a:ext cx="7903479" cy="3335564"/>
          </a:xfrm>
          <a:prstGeom prst="rect">
            <a:avLst/>
          </a:prstGeom>
        </p:spPr>
      </p:pic>
      <p:sp>
        <p:nvSpPr>
          <p:cNvPr id="8" name="TextBox 7">
            <a:extLst>
              <a:ext uri="{FF2B5EF4-FFF2-40B4-BE49-F238E27FC236}">
                <a16:creationId xmlns:a16="http://schemas.microsoft.com/office/drawing/2014/main" id="{D306F8B0-53A9-7E40-A339-2776A5E89430}"/>
              </a:ext>
            </a:extLst>
          </p:cNvPr>
          <p:cNvSpPr txBox="1"/>
          <p:nvPr/>
        </p:nvSpPr>
        <p:spPr>
          <a:xfrm>
            <a:off x="12922319" y="8155176"/>
            <a:ext cx="3586238" cy="511550"/>
          </a:xfrm>
          <a:prstGeom prst="rect">
            <a:avLst/>
          </a:prstGeom>
          <a:noFill/>
        </p:spPr>
        <p:txBody>
          <a:bodyPr wrap="none" rtlCol="0">
            <a:spAutoFit/>
          </a:bodyPr>
          <a:lstStyle/>
          <a:p>
            <a:pPr algn="r">
              <a:lnSpc>
                <a:spcPct val="120000"/>
              </a:lnSpc>
            </a:pPr>
            <a:r>
              <a:rPr lang="en-GB" sz="2500" dirty="0"/>
              <a:t>Gameiro Da Silva, 2020</a:t>
            </a:r>
            <a:endParaRPr lang="en-BE" sz="2500" dirty="0"/>
          </a:p>
        </p:txBody>
      </p:sp>
      <p:pic>
        <p:nvPicPr>
          <p:cNvPr id="10" name="Picture 9">
            <a:extLst>
              <a:ext uri="{FF2B5EF4-FFF2-40B4-BE49-F238E27FC236}">
                <a16:creationId xmlns:a16="http://schemas.microsoft.com/office/drawing/2014/main" id="{4DFFF6E4-237D-0C45-AEAB-44BDB98DA31E}"/>
              </a:ext>
            </a:extLst>
          </p:cNvPr>
          <p:cNvPicPr>
            <a:picLocks noChangeAspect="1"/>
          </p:cNvPicPr>
          <p:nvPr/>
        </p:nvPicPr>
        <p:blipFill>
          <a:blip r:embed="rId4"/>
          <a:stretch>
            <a:fillRect/>
          </a:stretch>
        </p:blipFill>
        <p:spPr>
          <a:xfrm>
            <a:off x="12029689" y="8588383"/>
            <a:ext cx="4478868" cy="519289"/>
          </a:xfrm>
          <a:prstGeom prst="rect">
            <a:avLst/>
          </a:prstGeom>
        </p:spPr>
      </p:pic>
    </p:spTree>
    <p:extLst>
      <p:ext uri="{BB962C8B-B14F-4D97-AF65-F5344CB8AC3E}">
        <p14:creationId xmlns:p14="http://schemas.microsoft.com/office/powerpoint/2010/main" val="2206997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A5FB-2B7E-A347-AF6D-0076873EBD95}"/>
              </a:ext>
            </a:extLst>
          </p:cNvPr>
          <p:cNvSpPr>
            <a:spLocks noGrp="1"/>
          </p:cNvSpPr>
          <p:nvPr>
            <p:ph type="title"/>
          </p:nvPr>
        </p:nvSpPr>
        <p:spPr/>
        <p:txBody>
          <a:bodyPr/>
          <a:lstStyle/>
          <a:p>
            <a:r>
              <a:rPr lang="en-BE" dirty="0"/>
              <a:t>Fysique et aerosols</a:t>
            </a:r>
          </a:p>
        </p:txBody>
      </p:sp>
      <p:sp>
        <p:nvSpPr>
          <p:cNvPr id="3" name="Slide Number Placeholder 2">
            <a:extLst>
              <a:ext uri="{FF2B5EF4-FFF2-40B4-BE49-F238E27FC236}">
                <a16:creationId xmlns:a16="http://schemas.microsoft.com/office/drawing/2014/main" id="{8C3875C9-4761-0B45-8F28-66946EF8320A}"/>
              </a:ext>
            </a:extLst>
          </p:cNvPr>
          <p:cNvSpPr>
            <a:spLocks noGrp="1"/>
          </p:cNvSpPr>
          <p:nvPr>
            <p:ph type="sldNum" sz="quarter" idx="12"/>
          </p:nvPr>
        </p:nvSpPr>
        <p:spPr/>
        <p:txBody>
          <a:bodyPr/>
          <a:lstStyle/>
          <a:p>
            <a:fld id="{7AE184E0-0BD4-4705-A12B-9B71DDE63301}" type="slidenum">
              <a:rPr lang="en-GB" noProof="0" smtClean="0"/>
              <a:t>21</a:t>
            </a:fld>
            <a:endParaRPr lang="en-GB" noProof="0" dirty="0"/>
          </a:p>
        </p:txBody>
      </p:sp>
      <p:sp>
        <p:nvSpPr>
          <p:cNvPr id="8" name="TextBox 7">
            <a:extLst>
              <a:ext uri="{FF2B5EF4-FFF2-40B4-BE49-F238E27FC236}">
                <a16:creationId xmlns:a16="http://schemas.microsoft.com/office/drawing/2014/main" id="{D306F8B0-53A9-7E40-A339-2776A5E89430}"/>
              </a:ext>
            </a:extLst>
          </p:cNvPr>
          <p:cNvSpPr txBox="1"/>
          <p:nvPr/>
        </p:nvSpPr>
        <p:spPr>
          <a:xfrm>
            <a:off x="12922319" y="8155176"/>
            <a:ext cx="3586238" cy="511550"/>
          </a:xfrm>
          <a:prstGeom prst="rect">
            <a:avLst/>
          </a:prstGeom>
          <a:noFill/>
        </p:spPr>
        <p:txBody>
          <a:bodyPr wrap="none" rtlCol="0">
            <a:spAutoFit/>
          </a:bodyPr>
          <a:lstStyle/>
          <a:p>
            <a:pPr algn="r">
              <a:lnSpc>
                <a:spcPct val="120000"/>
              </a:lnSpc>
            </a:pPr>
            <a:r>
              <a:rPr lang="en-GB" sz="2500" dirty="0"/>
              <a:t>Gameiro Da Silva, 2020</a:t>
            </a:r>
            <a:endParaRPr lang="en-BE" sz="2500" dirty="0"/>
          </a:p>
        </p:txBody>
      </p:sp>
      <p:pic>
        <p:nvPicPr>
          <p:cNvPr id="10" name="Picture 9">
            <a:extLst>
              <a:ext uri="{FF2B5EF4-FFF2-40B4-BE49-F238E27FC236}">
                <a16:creationId xmlns:a16="http://schemas.microsoft.com/office/drawing/2014/main" id="{4DFFF6E4-237D-0C45-AEAB-44BDB98DA31E}"/>
              </a:ext>
            </a:extLst>
          </p:cNvPr>
          <p:cNvPicPr>
            <a:picLocks noChangeAspect="1"/>
          </p:cNvPicPr>
          <p:nvPr/>
        </p:nvPicPr>
        <p:blipFill>
          <a:blip r:embed="rId2"/>
          <a:stretch>
            <a:fillRect/>
          </a:stretch>
        </p:blipFill>
        <p:spPr>
          <a:xfrm>
            <a:off x="12029689" y="8588383"/>
            <a:ext cx="4478868" cy="519289"/>
          </a:xfrm>
          <a:prstGeom prst="rect">
            <a:avLst/>
          </a:prstGeom>
        </p:spPr>
      </p:pic>
      <p:pic>
        <p:nvPicPr>
          <p:cNvPr id="4" name="Picture 3">
            <a:extLst>
              <a:ext uri="{FF2B5EF4-FFF2-40B4-BE49-F238E27FC236}">
                <a16:creationId xmlns:a16="http://schemas.microsoft.com/office/drawing/2014/main" id="{424EA68B-5FDB-514E-AEC9-45E4BFA718D1}"/>
              </a:ext>
            </a:extLst>
          </p:cNvPr>
          <p:cNvPicPr>
            <a:picLocks noChangeAspect="1"/>
          </p:cNvPicPr>
          <p:nvPr/>
        </p:nvPicPr>
        <p:blipFill>
          <a:blip r:embed="rId3"/>
          <a:stretch>
            <a:fillRect/>
          </a:stretch>
        </p:blipFill>
        <p:spPr>
          <a:xfrm>
            <a:off x="1638072" y="1584053"/>
            <a:ext cx="12763727" cy="6210803"/>
          </a:xfrm>
          <a:prstGeom prst="rect">
            <a:avLst/>
          </a:prstGeom>
        </p:spPr>
      </p:pic>
    </p:spTree>
    <p:extLst>
      <p:ext uri="{BB962C8B-B14F-4D97-AF65-F5344CB8AC3E}">
        <p14:creationId xmlns:p14="http://schemas.microsoft.com/office/powerpoint/2010/main" val="1084100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5ED03E-30DD-F24F-A4B5-6388F375E7DC}"/>
              </a:ext>
            </a:extLst>
          </p:cNvPr>
          <p:cNvSpPr>
            <a:spLocks noGrp="1"/>
          </p:cNvSpPr>
          <p:nvPr>
            <p:ph type="title"/>
          </p:nvPr>
        </p:nvSpPr>
        <p:spPr/>
        <p:txBody>
          <a:bodyPr/>
          <a:lstStyle/>
          <a:p>
            <a:r>
              <a:rPr lang="en-BE" dirty="0"/>
              <a:t>Evaporation</a:t>
            </a:r>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22</a:t>
            </a:fld>
            <a:endParaRPr lang="en-GB" noProof="0" dirty="0"/>
          </a:p>
        </p:txBody>
      </p:sp>
      <p:pic>
        <p:nvPicPr>
          <p:cNvPr id="6" name="Picture 5" descr="Graphical user interface, text, application, email&#10;&#10;Description automatically generated">
            <a:extLst>
              <a:ext uri="{FF2B5EF4-FFF2-40B4-BE49-F238E27FC236}">
                <a16:creationId xmlns:a16="http://schemas.microsoft.com/office/drawing/2014/main" id="{77F0075F-19C8-E944-8BF6-EDF8A86A5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2843" y="1262982"/>
            <a:ext cx="8742738" cy="7492235"/>
          </a:xfrm>
          <a:prstGeom prst="rect">
            <a:avLst/>
          </a:prstGeom>
        </p:spPr>
      </p:pic>
      <p:pic>
        <p:nvPicPr>
          <p:cNvPr id="17" name="Picture 16" descr="Diagram&#10;&#10;Description automatically generated">
            <a:extLst>
              <a:ext uri="{FF2B5EF4-FFF2-40B4-BE49-F238E27FC236}">
                <a16:creationId xmlns:a16="http://schemas.microsoft.com/office/drawing/2014/main" id="{32522874-EECF-3247-A4B5-6A7DDD125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18" y="1645920"/>
            <a:ext cx="6919135" cy="6071202"/>
          </a:xfrm>
          <a:prstGeom prst="rect">
            <a:avLst/>
          </a:prstGeom>
        </p:spPr>
      </p:pic>
    </p:spTree>
    <p:extLst>
      <p:ext uri="{BB962C8B-B14F-4D97-AF65-F5344CB8AC3E}">
        <p14:creationId xmlns:p14="http://schemas.microsoft.com/office/powerpoint/2010/main" val="824409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A5FB-2B7E-A347-AF6D-0076873EBD95}"/>
              </a:ext>
            </a:extLst>
          </p:cNvPr>
          <p:cNvSpPr>
            <a:spLocks noGrp="1"/>
          </p:cNvSpPr>
          <p:nvPr>
            <p:ph type="title"/>
          </p:nvPr>
        </p:nvSpPr>
        <p:spPr/>
        <p:txBody>
          <a:bodyPr/>
          <a:lstStyle/>
          <a:p>
            <a:r>
              <a:rPr lang="en-BE" dirty="0"/>
              <a:t>Nucleides</a:t>
            </a:r>
          </a:p>
        </p:txBody>
      </p:sp>
      <p:sp>
        <p:nvSpPr>
          <p:cNvPr id="3" name="Slide Number Placeholder 2">
            <a:extLst>
              <a:ext uri="{FF2B5EF4-FFF2-40B4-BE49-F238E27FC236}">
                <a16:creationId xmlns:a16="http://schemas.microsoft.com/office/drawing/2014/main" id="{8C3875C9-4761-0B45-8F28-66946EF8320A}"/>
              </a:ext>
            </a:extLst>
          </p:cNvPr>
          <p:cNvSpPr>
            <a:spLocks noGrp="1"/>
          </p:cNvSpPr>
          <p:nvPr>
            <p:ph type="sldNum" sz="quarter" idx="12"/>
          </p:nvPr>
        </p:nvSpPr>
        <p:spPr/>
        <p:txBody>
          <a:bodyPr/>
          <a:lstStyle/>
          <a:p>
            <a:fld id="{7AE184E0-0BD4-4705-A12B-9B71DDE63301}" type="slidenum">
              <a:rPr lang="en-GB" noProof="0" smtClean="0"/>
              <a:t>23</a:t>
            </a:fld>
            <a:endParaRPr lang="en-GB" noProof="0" dirty="0"/>
          </a:p>
        </p:txBody>
      </p:sp>
      <p:sp>
        <p:nvSpPr>
          <p:cNvPr id="8" name="TextBox 7">
            <a:extLst>
              <a:ext uri="{FF2B5EF4-FFF2-40B4-BE49-F238E27FC236}">
                <a16:creationId xmlns:a16="http://schemas.microsoft.com/office/drawing/2014/main" id="{D306F8B0-53A9-7E40-A339-2776A5E89430}"/>
              </a:ext>
            </a:extLst>
          </p:cNvPr>
          <p:cNvSpPr txBox="1"/>
          <p:nvPr/>
        </p:nvSpPr>
        <p:spPr>
          <a:xfrm>
            <a:off x="7655995" y="8833917"/>
            <a:ext cx="8242962" cy="511550"/>
          </a:xfrm>
          <a:prstGeom prst="rect">
            <a:avLst/>
          </a:prstGeom>
          <a:noFill/>
        </p:spPr>
        <p:txBody>
          <a:bodyPr wrap="none" rtlCol="0">
            <a:spAutoFit/>
          </a:bodyPr>
          <a:lstStyle/>
          <a:p>
            <a:pPr algn="r">
              <a:lnSpc>
                <a:spcPct val="120000"/>
              </a:lnSpc>
            </a:pPr>
            <a:r>
              <a:rPr lang="en-GB" sz="2500" dirty="0" err="1"/>
              <a:t>Vuorinen</a:t>
            </a:r>
            <a:r>
              <a:rPr lang="en-GB" sz="2500" dirty="0"/>
              <a:t>, 2020, </a:t>
            </a:r>
            <a:r>
              <a:rPr lang="en-GB" sz="2400" dirty="0"/>
              <a:t>https://</a:t>
            </a:r>
            <a:r>
              <a:rPr lang="en-GB" sz="2400" dirty="0" err="1"/>
              <a:t>doi.org</a:t>
            </a:r>
            <a:r>
              <a:rPr lang="en-GB" sz="2400" dirty="0"/>
              <a:t>/10.1016/j.ssci.2020.104866</a:t>
            </a:r>
            <a:endParaRPr lang="en-BE" sz="2500" dirty="0"/>
          </a:p>
        </p:txBody>
      </p:sp>
      <p:pic>
        <p:nvPicPr>
          <p:cNvPr id="4" name="Picture 3">
            <a:extLst>
              <a:ext uri="{FF2B5EF4-FFF2-40B4-BE49-F238E27FC236}">
                <a16:creationId xmlns:a16="http://schemas.microsoft.com/office/drawing/2014/main" id="{417311BF-B530-5445-9BE9-BB8E13CFD45B}"/>
              </a:ext>
            </a:extLst>
          </p:cNvPr>
          <p:cNvPicPr>
            <a:picLocks noChangeAspect="1"/>
          </p:cNvPicPr>
          <p:nvPr/>
        </p:nvPicPr>
        <p:blipFill rotWithShape="1">
          <a:blip r:embed="rId2"/>
          <a:srcRect r="49883"/>
          <a:stretch/>
        </p:blipFill>
        <p:spPr>
          <a:xfrm>
            <a:off x="1405309" y="1281695"/>
            <a:ext cx="7569357" cy="5847366"/>
          </a:xfrm>
          <a:prstGeom prst="rect">
            <a:avLst/>
          </a:prstGeom>
        </p:spPr>
      </p:pic>
      <p:pic>
        <p:nvPicPr>
          <p:cNvPr id="6" name="Picture 5">
            <a:extLst>
              <a:ext uri="{FF2B5EF4-FFF2-40B4-BE49-F238E27FC236}">
                <a16:creationId xmlns:a16="http://schemas.microsoft.com/office/drawing/2014/main" id="{E12E19D1-A1EE-7F49-8D97-64E826CEA2E6}"/>
              </a:ext>
            </a:extLst>
          </p:cNvPr>
          <p:cNvPicPr>
            <a:picLocks noChangeAspect="1"/>
          </p:cNvPicPr>
          <p:nvPr/>
        </p:nvPicPr>
        <p:blipFill rotWithShape="1">
          <a:blip r:embed="rId2"/>
          <a:srcRect l="49940"/>
          <a:stretch/>
        </p:blipFill>
        <p:spPr>
          <a:xfrm>
            <a:off x="8983475" y="3090397"/>
            <a:ext cx="6188792" cy="4786326"/>
          </a:xfrm>
          <a:prstGeom prst="rect">
            <a:avLst/>
          </a:prstGeom>
        </p:spPr>
      </p:pic>
      <p:cxnSp>
        <p:nvCxnSpPr>
          <p:cNvPr id="10" name="Straight Connector 9">
            <a:extLst>
              <a:ext uri="{FF2B5EF4-FFF2-40B4-BE49-F238E27FC236}">
                <a16:creationId xmlns:a16="http://schemas.microsoft.com/office/drawing/2014/main" id="{B739706D-9E96-CE44-9851-EB976AEA5BC8}"/>
              </a:ext>
            </a:extLst>
          </p:cNvPr>
          <p:cNvCxnSpPr/>
          <p:nvPr/>
        </p:nvCxnSpPr>
        <p:spPr>
          <a:xfrm>
            <a:off x="2098675" y="6068044"/>
            <a:ext cx="14413725"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52945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AE184E0-0BD4-4705-A12B-9B71DDE63301}" type="slidenum">
              <a:rPr lang="en-GB" noProof="0" smtClean="0"/>
              <a:t>24</a:t>
            </a:fld>
            <a:endParaRPr lang="en-GB" noProof="0" dirty="0"/>
          </a:p>
        </p:txBody>
      </p:sp>
      <p:pic>
        <p:nvPicPr>
          <p:cNvPr id="11" name="Picture 10">
            <a:extLst>
              <a:ext uri="{FF2B5EF4-FFF2-40B4-BE49-F238E27FC236}">
                <a16:creationId xmlns:a16="http://schemas.microsoft.com/office/drawing/2014/main" id="{4EE175D1-D13A-DF47-BEFB-033819844909}"/>
              </a:ext>
            </a:extLst>
          </p:cNvPr>
          <p:cNvPicPr>
            <a:picLocks noChangeAspect="1"/>
          </p:cNvPicPr>
          <p:nvPr/>
        </p:nvPicPr>
        <p:blipFill>
          <a:blip r:embed="rId2"/>
          <a:stretch>
            <a:fillRect/>
          </a:stretch>
        </p:blipFill>
        <p:spPr>
          <a:xfrm>
            <a:off x="1783627" y="1323490"/>
            <a:ext cx="13317827" cy="7301440"/>
          </a:xfrm>
          <a:prstGeom prst="rect">
            <a:avLst/>
          </a:prstGeom>
        </p:spPr>
      </p:pic>
      <p:sp>
        <p:nvSpPr>
          <p:cNvPr id="12" name="TextBox 11">
            <a:extLst>
              <a:ext uri="{FF2B5EF4-FFF2-40B4-BE49-F238E27FC236}">
                <a16:creationId xmlns:a16="http://schemas.microsoft.com/office/drawing/2014/main" id="{71F401DF-F8CE-9848-B3AF-DEC7AE32D473}"/>
              </a:ext>
            </a:extLst>
          </p:cNvPr>
          <p:cNvSpPr txBox="1"/>
          <p:nvPr/>
        </p:nvSpPr>
        <p:spPr>
          <a:xfrm>
            <a:off x="8442540" y="9101227"/>
            <a:ext cx="8685647" cy="511550"/>
          </a:xfrm>
          <a:prstGeom prst="rect">
            <a:avLst/>
          </a:prstGeom>
          <a:noFill/>
        </p:spPr>
        <p:txBody>
          <a:bodyPr wrap="none" rtlCol="0">
            <a:spAutoFit/>
          </a:bodyPr>
          <a:lstStyle/>
          <a:p>
            <a:pPr>
              <a:lnSpc>
                <a:spcPct val="120000"/>
              </a:lnSpc>
            </a:pPr>
            <a:r>
              <a:rPr lang="en-GB" sz="2500" dirty="0"/>
              <a:t>REHVA_COVID-19_guidance_document_V3_03082020.pdf</a:t>
            </a:r>
            <a:endParaRPr lang="en-BE" sz="2500" dirty="0"/>
          </a:p>
        </p:txBody>
      </p:sp>
    </p:spTree>
    <p:extLst>
      <p:ext uri="{BB962C8B-B14F-4D97-AF65-F5344CB8AC3E}">
        <p14:creationId xmlns:p14="http://schemas.microsoft.com/office/powerpoint/2010/main" val="1232960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5ED03E-30DD-F24F-A4B5-6388F375E7DC}"/>
              </a:ext>
            </a:extLst>
          </p:cNvPr>
          <p:cNvSpPr>
            <a:spLocks noGrp="1"/>
          </p:cNvSpPr>
          <p:nvPr>
            <p:ph type="title"/>
          </p:nvPr>
        </p:nvSpPr>
        <p:spPr/>
        <p:txBody>
          <a:bodyPr/>
          <a:lstStyle/>
          <a:p>
            <a:r>
              <a:rPr lang="nl-BE" dirty="0"/>
              <a:t>Probabilité de gouttelette avec virus</a:t>
            </a:r>
            <a:endParaRPr lang="en-BE" dirty="0"/>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25</a:t>
            </a:fld>
            <a:endParaRPr lang="en-GB" noProof="0" dirty="0"/>
          </a:p>
        </p:txBody>
      </p:sp>
      <p:sp>
        <p:nvSpPr>
          <p:cNvPr id="6" name="TextBox 5">
            <a:extLst>
              <a:ext uri="{FF2B5EF4-FFF2-40B4-BE49-F238E27FC236}">
                <a16:creationId xmlns:a16="http://schemas.microsoft.com/office/drawing/2014/main" id="{1C6AC11D-AF32-1348-B79E-2C07192CB4BC}"/>
              </a:ext>
            </a:extLst>
          </p:cNvPr>
          <p:cNvSpPr txBox="1"/>
          <p:nvPr/>
        </p:nvSpPr>
        <p:spPr>
          <a:xfrm>
            <a:off x="7210578" y="8948703"/>
            <a:ext cx="8840882" cy="511550"/>
          </a:xfrm>
          <a:prstGeom prst="rect">
            <a:avLst/>
          </a:prstGeom>
          <a:noFill/>
        </p:spPr>
        <p:txBody>
          <a:bodyPr wrap="none" rtlCol="0">
            <a:spAutoFit/>
          </a:bodyPr>
          <a:lstStyle/>
          <a:p>
            <a:pPr algn="r">
              <a:lnSpc>
                <a:spcPct val="120000"/>
              </a:lnSpc>
            </a:pPr>
            <a:r>
              <a:rPr lang="en-BE" sz="2500" dirty="0"/>
              <a:t>Chen et al, 2020, </a:t>
            </a:r>
            <a:r>
              <a:rPr lang="en-GB" sz="2400" dirty="0"/>
              <a:t>https://</a:t>
            </a:r>
            <a:r>
              <a:rPr lang="en-GB" sz="2400" dirty="0" err="1"/>
              <a:t>doi.org</a:t>
            </a:r>
            <a:r>
              <a:rPr lang="en-GB" sz="2400" dirty="0"/>
              <a:t>/10.1101/2020.10.13.20212233</a:t>
            </a:r>
            <a:endParaRPr lang="en-BE" sz="2500" dirty="0"/>
          </a:p>
        </p:txBody>
      </p:sp>
      <p:pic>
        <p:nvPicPr>
          <p:cNvPr id="2" name="Picture 1">
            <a:extLst>
              <a:ext uri="{FF2B5EF4-FFF2-40B4-BE49-F238E27FC236}">
                <a16:creationId xmlns:a16="http://schemas.microsoft.com/office/drawing/2014/main" id="{71669FBA-71DD-E748-BB32-9FD734ABF30B}"/>
              </a:ext>
            </a:extLst>
          </p:cNvPr>
          <p:cNvPicPr>
            <a:picLocks noChangeAspect="1"/>
          </p:cNvPicPr>
          <p:nvPr/>
        </p:nvPicPr>
        <p:blipFill>
          <a:blip r:embed="rId2"/>
          <a:stretch>
            <a:fillRect/>
          </a:stretch>
        </p:blipFill>
        <p:spPr>
          <a:xfrm>
            <a:off x="1517422" y="1243693"/>
            <a:ext cx="14778491" cy="6841894"/>
          </a:xfrm>
          <a:prstGeom prst="rect">
            <a:avLst/>
          </a:prstGeom>
        </p:spPr>
      </p:pic>
      <p:cxnSp>
        <p:nvCxnSpPr>
          <p:cNvPr id="8" name="Straight Connector 7">
            <a:extLst>
              <a:ext uri="{FF2B5EF4-FFF2-40B4-BE49-F238E27FC236}">
                <a16:creationId xmlns:a16="http://schemas.microsoft.com/office/drawing/2014/main" id="{96291BC4-C0EE-6B45-BAA3-FFDF65D980D1}"/>
              </a:ext>
            </a:extLst>
          </p:cNvPr>
          <p:cNvCxnSpPr/>
          <p:nvPr/>
        </p:nvCxnSpPr>
        <p:spPr>
          <a:xfrm>
            <a:off x="6596743" y="1763486"/>
            <a:ext cx="0" cy="4947557"/>
          </a:xfrm>
          <a:prstGeom prst="line">
            <a:avLst/>
          </a:prstGeom>
          <a:ln w="31750">
            <a:solidFill>
              <a:srgbClr val="1E64C8"/>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050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5ED03E-30DD-F24F-A4B5-6388F375E7DC}"/>
              </a:ext>
            </a:extLst>
          </p:cNvPr>
          <p:cNvSpPr>
            <a:spLocks noGrp="1"/>
          </p:cNvSpPr>
          <p:nvPr>
            <p:ph type="title"/>
          </p:nvPr>
        </p:nvSpPr>
        <p:spPr/>
        <p:txBody>
          <a:bodyPr/>
          <a:lstStyle/>
          <a:p>
            <a:r>
              <a:rPr lang="en-BE" dirty="0"/>
              <a:t>Probabilité d’ infection</a:t>
            </a:r>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26</a:t>
            </a:fld>
            <a:endParaRPr lang="en-GB" noProof="0" dirty="0"/>
          </a:p>
        </p:txBody>
      </p:sp>
      <p:pic>
        <p:nvPicPr>
          <p:cNvPr id="8" name="Picture 7" descr="A picture containing text&#10;&#10;Description automatically generated">
            <a:extLst>
              <a:ext uri="{FF2B5EF4-FFF2-40B4-BE49-F238E27FC236}">
                <a16:creationId xmlns:a16="http://schemas.microsoft.com/office/drawing/2014/main" id="{35D447D5-C386-2345-8639-F30A8B5DD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6850" y="1504950"/>
            <a:ext cx="6823670" cy="3187700"/>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B489F0EC-F3C3-7E40-BC94-92B04C41B6F9}"/>
              </a:ext>
            </a:extLst>
          </p:cNvPr>
          <p:cNvPicPr>
            <a:picLocks noChangeAspect="1"/>
          </p:cNvPicPr>
          <p:nvPr/>
        </p:nvPicPr>
        <p:blipFill rotWithShape="1">
          <a:blip r:embed="rId3">
            <a:extLst>
              <a:ext uri="{28A0092B-C50C-407E-A947-70E740481C1C}">
                <a14:useLocalDpi xmlns:a14="http://schemas.microsoft.com/office/drawing/2010/main" val="0"/>
              </a:ext>
            </a:extLst>
          </a:blip>
          <a:srcRect l="52087" t="23369" r="5604" b="53583"/>
          <a:stretch/>
        </p:blipFill>
        <p:spPr>
          <a:xfrm>
            <a:off x="8766850" y="4692650"/>
            <a:ext cx="6745638" cy="2755947"/>
          </a:xfrm>
          <a:prstGeom prst="rect">
            <a:avLst/>
          </a:prstGeom>
        </p:spPr>
      </p:pic>
      <p:pic>
        <p:nvPicPr>
          <p:cNvPr id="3" name="Picture 2">
            <a:extLst>
              <a:ext uri="{FF2B5EF4-FFF2-40B4-BE49-F238E27FC236}">
                <a16:creationId xmlns:a16="http://schemas.microsoft.com/office/drawing/2014/main" id="{A5F41C06-30FA-CF42-A32E-7E98236CC542}"/>
              </a:ext>
            </a:extLst>
          </p:cNvPr>
          <p:cNvPicPr>
            <a:picLocks noChangeAspect="1"/>
          </p:cNvPicPr>
          <p:nvPr/>
        </p:nvPicPr>
        <p:blipFill>
          <a:blip r:embed="rId4"/>
          <a:stretch>
            <a:fillRect/>
          </a:stretch>
        </p:blipFill>
        <p:spPr>
          <a:xfrm>
            <a:off x="665905" y="1537375"/>
            <a:ext cx="7436697" cy="5911221"/>
          </a:xfrm>
          <a:prstGeom prst="rect">
            <a:avLst/>
          </a:prstGeom>
        </p:spPr>
      </p:pic>
      <p:sp>
        <p:nvSpPr>
          <p:cNvPr id="7" name="TextBox 6">
            <a:extLst>
              <a:ext uri="{FF2B5EF4-FFF2-40B4-BE49-F238E27FC236}">
                <a16:creationId xmlns:a16="http://schemas.microsoft.com/office/drawing/2014/main" id="{5D813C29-4F53-1046-BAEF-730C7E794D1A}"/>
              </a:ext>
            </a:extLst>
          </p:cNvPr>
          <p:cNvSpPr txBox="1"/>
          <p:nvPr/>
        </p:nvSpPr>
        <p:spPr>
          <a:xfrm>
            <a:off x="1887241" y="1793454"/>
            <a:ext cx="2481770" cy="511550"/>
          </a:xfrm>
          <a:prstGeom prst="rect">
            <a:avLst/>
          </a:prstGeom>
          <a:noFill/>
        </p:spPr>
        <p:txBody>
          <a:bodyPr wrap="none" rtlCol="0">
            <a:spAutoFit/>
          </a:bodyPr>
          <a:lstStyle/>
          <a:p>
            <a:pPr>
              <a:lnSpc>
                <a:spcPct val="120000"/>
              </a:lnSpc>
            </a:pPr>
            <a:r>
              <a:rPr lang="en-GB" sz="2500" dirty="0"/>
              <a:t>C. Noakes 2008</a:t>
            </a:r>
            <a:endParaRPr lang="en-BE" sz="2500" dirty="0"/>
          </a:p>
        </p:txBody>
      </p:sp>
    </p:spTree>
    <p:extLst>
      <p:ext uri="{BB962C8B-B14F-4D97-AF65-F5344CB8AC3E}">
        <p14:creationId xmlns:p14="http://schemas.microsoft.com/office/powerpoint/2010/main" val="2933120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5ED03E-30DD-F24F-A4B5-6388F375E7DC}"/>
              </a:ext>
            </a:extLst>
          </p:cNvPr>
          <p:cNvSpPr>
            <a:spLocks noGrp="1"/>
          </p:cNvSpPr>
          <p:nvPr>
            <p:ph type="title"/>
          </p:nvPr>
        </p:nvSpPr>
        <p:spPr/>
        <p:txBody>
          <a:bodyPr/>
          <a:lstStyle/>
          <a:p>
            <a:r>
              <a:rPr lang="nl-BE" dirty="0"/>
              <a:t>Le systeme</a:t>
            </a:r>
            <a:endParaRPr lang="en-BE" dirty="0"/>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27</a:t>
            </a:fld>
            <a:endParaRPr lang="en-GB" noProof="0" dirty="0"/>
          </a:p>
        </p:txBody>
      </p:sp>
      <p:pic>
        <p:nvPicPr>
          <p:cNvPr id="9" name="Picture 8">
            <a:extLst>
              <a:ext uri="{FF2B5EF4-FFF2-40B4-BE49-F238E27FC236}">
                <a16:creationId xmlns:a16="http://schemas.microsoft.com/office/drawing/2014/main" id="{C78BEBCD-3623-B146-B310-169C1F0FB833}"/>
              </a:ext>
            </a:extLst>
          </p:cNvPr>
          <p:cNvPicPr>
            <a:picLocks noChangeAspect="1"/>
          </p:cNvPicPr>
          <p:nvPr/>
        </p:nvPicPr>
        <p:blipFill rotWithShape="1">
          <a:blip r:embed="rId2"/>
          <a:srcRect l="21560" t="-1" r="18282" b="44577"/>
          <a:stretch/>
        </p:blipFill>
        <p:spPr>
          <a:xfrm>
            <a:off x="-365760" y="1245874"/>
            <a:ext cx="13946936" cy="7349486"/>
          </a:xfrm>
          <a:prstGeom prst="rect">
            <a:avLst/>
          </a:prstGeom>
        </p:spPr>
      </p:pic>
      <p:sp>
        <p:nvSpPr>
          <p:cNvPr id="11" name="Rectangle 10">
            <a:extLst>
              <a:ext uri="{FF2B5EF4-FFF2-40B4-BE49-F238E27FC236}">
                <a16:creationId xmlns:a16="http://schemas.microsoft.com/office/drawing/2014/main" id="{69DB9251-0CC8-C647-8C59-08C68C6D3061}"/>
              </a:ext>
            </a:extLst>
          </p:cNvPr>
          <p:cNvSpPr/>
          <p:nvPr/>
        </p:nvSpPr>
        <p:spPr>
          <a:xfrm>
            <a:off x="8688098" y="8921610"/>
            <a:ext cx="7363362" cy="486287"/>
          </a:xfrm>
          <a:prstGeom prst="rect">
            <a:avLst/>
          </a:prstGeom>
        </p:spPr>
        <p:txBody>
          <a:bodyPr wrap="none">
            <a:spAutoFit/>
          </a:bodyPr>
          <a:lstStyle/>
          <a:p>
            <a:r>
              <a:rPr lang="en-BE" dirty="0"/>
              <a:t>Dols, 2020, </a:t>
            </a:r>
            <a:r>
              <a:rPr lang="en-GB" dirty="0"/>
              <a:t>https://</a:t>
            </a:r>
            <a:r>
              <a:rPr lang="en-GB" dirty="0" err="1"/>
              <a:t>doi.org</a:t>
            </a:r>
            <a:r>
              <a:rPr lang="en-GB" dirty="0"/>
              <a:t>/10.6028/NIST.TN.2095</a:t>
            </a:r>
            <a:endParaRPr lang="en-BE" dirty="0"/>
          </a:p>
        </p:txBody>
      </p:sp>
      <p:pic>
        <p:nvPicPr>
          <p:cNvPr id="12" name="Picture 11">
            <a:extLst>
              <a:ext uri="{FF2B5EF4-FFF2-40B4-BE49-F238E27FC236}">
                <a16:creationId xmlns:a16="http://schemas.microsoft.com/office/drawing/2014/main" id="{E5A85DBC-3A73-F84A-AE1C-9A5FD6875355}"/>
              </a:ext>
            </a:extLst>
          </p:cNvPr>
          <p:cNvPicPr>
            <a:picLocks noChangeAspect="1"/>
          </p:cNvPicPr>
          <p:nvPr/>
        </p:nvPicPr>
        <p:blipFill rotWithShape="1">
          <a:blip r:embed="rId2"/>
          <a:srcRect t="69588" r="18282"/>
          <a:stretch/>
        </p:blipFill>
        <p:spPr>
          <a:xfrm>
            <a:off x="8682759" y="2037019"/>
            <a:ext cx="9113998" cy="1940066"/>
          </a:xfrm>
          <a:prstGeom prst="rect">
            <a:avLst/>
          </a:prstGeom>
        </p:spPr>
      </p:pic>
    </p:spTree>
    <p:extLst>
      <p:ext uri="{BB962C8B-B14F-4D97-AF65-F5344CB8AC3E}">
        <p14:creationId xmlns:p14="http://schemas.microsoft.com/office/powerpoint/2010/main" val="2695688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6E1C29-32B2-5043-B35A-D12A2F0D1FCC}"/>
              </a:ext>
            </a:extLst>
          </p:cNvPr>
          <p:cNvPicPr>
            <a:picLocks noChangeAspect="1"/>
          </p:cNvPicPr>
          <p:nvPr/>
        </p:nvPicPr>
        <p:blipFill>
          <a:blip r:embed="rId3"/>
          <a:stretch>
            <a:fillRect/>
          </a:stretch>
        </p:blipFill>
        <p:spPr>
          <a:xfrm>
            <a:off x="1132326" y="1290772"/>
            <a:ext cx="5077804" cy="7200000"/>
          </a:xfrm>
          <a:prstGeom prst="rect">
            <a:avLst/>
          </a:prstGeom>
        </p:spPr>
      </p:pic>
      <p:sp>
        <p:nvSpPr>
          <p:cNvPr id="4" name="Slide Number Placeholder 3">
            <a:extLst>
              <a:ext uri="{FF2B5EF4-FFF2-40B4-BE49-F238E27FC236}">
                <a16:creationId xmlns:a16="http://schemas.microsoft.com/office/drawing/2014/main" id="{27EAD2BF-6E65-C64E-833B-E5012AD8A9D1}"/>
              </a:ext>
            </a:extLst>
          </p:cNvPr>
          <p:cNvSpPr>
            <a:spLocks noGrp="1"/>
          </p:cNvSpPr>
          <p:nvPr>
            <p:ph type="sldNum" sz="quarter" idx="12"/>
          </p:nvPr>
        </p:nvSpPr>
        <p:spPr/>
        <p:txBody>
          <a:bodyPr/>
          <a:lstStyle/>
          <a:p>
            <a:fld id="{7AE184E0-0BD4-4705-A12B-9B71DDE63301}" type="slidenum">
              <a:rPr lang="en-GB" noProof="0" smtClean="0"/>
              <a:t>28</a:t>
            </a:fld>
            <a:endParaRPr lang="en-GB" noProof="0" dirty="0"/>
          </a:p>
        </p:txBody>
      </p:sp>
      <p:pic>
        <p:nvPicPr>
          <p:cNvPr id="7" name="Picture 6">
            <a:extLst>
              <a:ext uri="{FF2B5EF4-FFF2-40B4-BE49-F238E27FC236}">
                <a16:creationId xmlns:a16="http://schemas.microsoft.com/office/drawing/2014/main" id="{61D1628F-54CD-A44C-B42C-A7FA66DB2DD9}"/>
              </a:ext>
            </a:extLst>
          </p:cNvPr>
          <p:cNvPicPr>
            <a:picLocks noChangeAspect="1"/>
          </p:cNvPicPr>
          <p:nvPr/>
        </p:nvPicPr>
        <p:blipFill>
          <a:blip r:embed="rId4"/>
          <a:stretch>
            <a:fillRect/>
          </a:stretch>
        </p:blipFill>
        <p:spPr>
          <a:xfrm>
            <a:off x="7027109" y="2203600"/>
            <a:ext cx="9179240" cy="5033777"/>
          </a:xfrm>
          <a:prstGeom prst="rect">
            <a:avLst/>
          </a:prstGeom>
        </p:spPr>
      </p:pic>
    </p:spTree>
    <p:extLst>
      <p:ext uri="{BB962C8B-B14F-4D97-AF65-F5344CB8AC3E}">
        <p14:creationId xmlns:p14="http://schemas.microsoft.com/office/powerpoint/2010/main" val="708299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92DAF1-D609-BD45-83F8-FCB148FEA509}"/>
              </a:ext>
            </a:extLst>
          </p:cNvPr>
          <p:cNvSpPr>
            <a:spLocks noGrp="1"/>
          </p:cNvSpPr>
          <p:nvPr>
            <p:ph type="sldNum" sz="quarter" idx="12"/>
          </p:nvPr>
        </p:nvSpPr>
        <p:spPr/>
        <p:txBody>
          <a:bodyPr/>
          <a:lstStyle/>
          <a:p>
            <a:fld id="{7AE184E0-0BD4-4705-A12B-9B71DDE63301}" type="slidenum">
              <a:rPr lang="en-GB" noProof="0" smtClean="0"/>
              <a:t>29</a:t>
            </a:fld>
            <a:endParaRPr lang="en-GB" noProof="0" dirty="0"/>
          </a:p>
        </p:txBody>
      </p:sp>
      <p:sp>
        <p:nvSpPr>
          <p:cNvPr id="5" name="Tijdelijke aanduiding voor inhoud 4">
            <a:extLst>
              <a:ext uri="{FF2B5EF4-FFF2-40B4-BE49-F238E27FC236}">
                <a16:creationId xmlns:a16="http://schemas.microsoft.com/office/drawing/2014/main" id="{42090E61-220A-1E49-A1BC-B4C3C90F704F}"/>
              </a:ext>
            </a:extLst>
          </p:cNvPr>
          <p:cNvSpPr>
            <a:spLocks noGrp="1"/>
          </p:cNvSpPr>
          <p:nvPr>
            <p:ph idx="1"/>
          </p:nvPr>
        </p:nvSpPr>
        <p:spPr>
          <a:xfrm>
            <a:off x="835825" y="1194364"/>
            <a:ext cx="15699575" cy="6696000"/>
          </a:xfrm>
        </p:spPr>
        <p:txBody>
          <a:bodyPr>
            <a:normAutofit/>
          </a:bodyPr>
          <a:lstStyle/>
          <a:p>
            <a:pPr marL="86400" indent="0">
              <a:buNone/>
            </a:pPr>
            <a:r>
              <a:rPr lang="nl-NL" dirty="0"/>
              <a:t>900 </a:t>
            </a:r>
            <a:r>
              <a:rPr lang="nl-NL" dirty="0" err="1"/>
              <a:t>ppm</a:t>
            </a:r>
            <a:r>
              <a:rPr lang="nl-NL" dirty="0"/>
              <a:t> de CO</a:t>
            </a:r>
            <a:r>
              <a:rPr lang="nl-NL" baseline="-25000" dirty="0"/>
              <a:t>2</a:t>
            </a:r>
            <a:br>
              <a:rPr lang="nl-NL" dirty="0"/>
            </a:br>
            <a:r>
              <a:rPr lang="nl-NL" dirty="0"/>
              <a:t>= 500 </a:t>
            </a:r>
            <a:r>
              <a:rPr lang="nl-NL" dirty="0" err="1"/>
              <a:t>ppm</a:t>
            </a:r>
            <a:r>
              <a:rPr lang="nl-NL" dirty="0"/>
              <a:t> + exterieur</a:t>
            </a:r>
            <a:br>
              <a:rPr lang="nl-NL" dirty="0"/>
            </a:br>
            <a:r>
              <a:rPr lang="nl-NL" dirty="0"/>
              <a:t>= 0.05% de l’ air = CO</a:t>
            </a:r>
            <a:r>
              <a:rPr lang="nl-NL" baseline="-25000" dirty="0"/>
              <a:t>2</a:t>
            </a:r>
            <a:r>
              <a:rPr lang="nl-NL" dirty="0"/>
              <a:t> </a:t>
            </a:r>
            <a:r>
              <a:rPr lang="nl-NL" dirty="0" err="1"/>
              <a:t>exhalé</a:t>
            </a:r>
            <a:endParaRPr lang="nl-NL" dirty="0"/>
          </a:p>
          <a:p>
            <a:pPr marL="86400" indent="0">
              <a:buNone/>
            </a:pPr>
            <a:r>
              <a:rPr lang="nl-NL" dirty="0"/>
              <a:t>= 1% de l’ air </a:t>
            </a:r>
            <a:r>
              <a:rPr lang="nl-NL" dirty="0" err="1"/>
              <a:t>est</a:t>
            </a:r>
            <a:r>
              <a:rPr lang="nl-NL" dirty="0"/>
              <a:t> </a:t>
            </a:r>
            <a:r>
              <a:rPr lang="nl-NL" dirty="0" err="1"/>
              <a:t>exhalé</a:t>
            </a:r>
            <a:endParaRPr lang="nl-NL" dirty="0"/>
          </a:p>
          <a:p>
            <a:pPr marL="86400" indent="0">
              <a:buNone/>
            </a:pPr>
            <a:endParaRPr lang="nl-NL" dirty="0"/>
          </a:p>
          <a:p>
            <a:pPr>
              <a:buFontTx/>
              <a:buChar char="-"/>
            </a:pPr>
            <a:endParaRPr lang="nl-NL" dirty="0"/>
          </a:p>
        </p:txBody>
      </p:sp>
      <p:pic>
        <p:nvPicPr>
          <p:cNvPr id="8" name="Picture 7" descr="Graphical user interface, text, application, email&#10;&#10;Description automatically generated">
            <a:extLst>
              <a:ext uri="{FF2B5EF4-FFF2-40B4-BE49-F238E27FC236}">
                <a16:creationId xmlns:a16="http://schemas.microsoft.com/office/drawing/2014/main" id="{96A34520-471E-404D-8908-ED992A3B5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7468" y="3428434"/>
            <a:ext cx="7065382" cy="5520269"/>
          </a:xfrm>
          <a:prstGeom prst="rect">
            <a:avLst/>
          </a:prstGeom>
        </p:spPr>
      </p:pic>
      <p:sp>
        <p:nvSpPr>
          <p:cNvPr id="6" name="Title 4">
            <a:extLst>
              <a:ext uri="{FF2B5EF4-FFF2-40B4-BE49-F238E27FC236}">
                <a16:creationId xmlns:a16="http://schemas.microsoft.com/office/drawing/2014/main" id="{C6E7F640-D898-D841-8DAA-E8E06946CC17}"/>
              </a:ext>
            </a:extLst>
          </p:cNvPr>
          <p:cNvSpPr>
            <a:spLocks noGrp="1"/>
          </p:cNvSpPr>
          <p:nvPr>
            <p:ph type="title"/>
          </p:nvPr>
        </p:nvSpPr>
        <p:spPr>
          <a:xfrm>
            <a:off x="830118" y="136025"/>
            <a:ext cx="15705282" cy="863693"/>
          </a:xfrm>
        </p:spPr>
        <p:txBody>
          <a:bodyPr/>
          <a:lstStyle/>
          <a:p>
            <a:r>
              <a:rPr lang="nl-BE" dirty="0"/>
              <a:t>Ventilation et Covid</a:t>
            </a:r>
            <a:endParaRPr lang="en-BE" dirty="0"/>
          </a:p>
        </p:txBody>
      </p:sp>
    </p:spTree>
    <p:extLst>
      <p:ext uri="{BB962C8B-B14F-4D97-AF65-F5344CB8AC3E}">
        <p14:creationId xmlns:p14="http://schemas.microsoft.com/office/powerpoint/2010/main" val="4130565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7" name="Google Shape;49;p1">
            <a:extLst>
              <a:ext uri="{FF2B5EF4-FFF2-40B4-BE49-F238E27FC236}">
                <a16:creationId xmlns:a16="http://schemas.microsoft.com/office/drawing/2014/main" id="{EDE1C888-4FFB-C54A-A4EC-2F7133434B9D}"/>
              </a:ext>
            </a:extLst>
          </p:cNvPr>
          <p:cNvSpPr txBox="1">
            <a:spLocks/>
          </p:cNvSpPr>
          <p:nvPr/>
        </p:nvSpPr>
        <p:spPr>
          <a:xfrm>
            <a:off x="2166937" y="3033395"/>
            <a:ext cx="13004800" cy="2867519"/>
          </a:xfrm>
          <a:prstGeom prst="rect">
            <a:avLst/>
          </a:prstGeom>
          <a:noFill/>
          <a:ln>
            <a:noFill/>
          </a:ln>
        </p:spPr>
        <p:txBody>
          <a:bodyPr spcFirstLastPara="1" wrap="square" lIns="130027" tIns="64996" rIns="130027" bIns="6499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rgbClr val="288997"/>
              </a:buClr>
              <a:buSzPts val="2000"/>
            </a:pPr>
            <a:endParaRPr lang="fr-BE" sz="4551" b="1" dirty="0">
              <a:solidFill>
                <a:schemeClr val="bg1"/>
              </a:solidFill>
              <a:latin typeface="Avenir Next" panose="020B0503020202020204" pitchFamily="34" charset="0"/>
            </a:endParaRPr>
          </a:p>
          <a:p>
            <a:pPr algn="ctr">
              <a:buClr>
                <a:srgbClr val="288997"/>
              </a:buClr>
              <a:buSzPts val="2000"/>
            </a:pPr>
            <a:r>
              <a:rPr lang="fr-BE" sz="4551" b="1" dirty="0">
                <a:solidFill>
                  <a:schemeClr val="bg1"/>
                </a:solidFill>
                <a:latin typeface="Avenir Next" panose="020B0503020202020204" pitchFamily="34" charset="0"/>
              </a:rPr>
              <a:t>LA QUALITÉ DE L’AIR INTÉRIEUR (QAI)</a:t>
            </a:r>
            <a:br>
              <a:rPr lang="fr-BE" sz="4551" b="1" dirty="0">
                <a:solidFill>
                  <a:schemeClr val="bg1"/>
                </a:solidFill>
                <a:latin typeface="Avenir Next" panose="020B0503020202020204" pitchFamily="34" charset="0"/>
              </a:rPr>
            </a:br>
            <a:r>
              <a:rPr lang="fr-BE" sz="4551" b="1" dirty="0">
                <a:solidFill>
                  <a:schemeClr val="bg1"/>
                </a:solidFill>
                <a:latin typeface="Avenir Next" panose="020B0503020202020204" pitchFamily="34" charset="0"/>
              </a:rPr>
              <a:t>DANS LES PROJETS DE CONSTRUCTION </a:t>
            </a:r>
            <a:br>
              <a:rPr lang="fr-BE" sz="4551" b="1" dirty="0">
                <a:solidFill>
                  <a:schemeClr val="bg1"/>
                </a:solidFill>
                <a:latin typeface="Avenir Next" panose="020B0503020202020204" pitchFamily="34" charset="0"/>
              </a:rPr>
            </a:br>
            <a:r>
              <a:rPr lang="fr-BE" sz="4551" b="1" dirty="0">
                <a:solidFill>
                  <a:schemeClr val="bg1"/>
                </a:solidFill>
                <a:latin typeface="Avenir Next" panose="020B0503020202020204" pitchFamily="34" charset="0"/>
              </a:rPr>
              <a:t>ET DE RÉNOVATION</a:t>
            </a:r>
          </a:p>
          <a:p>
            <a:pPr algn="ctr">
              <a:buClr>
                <a:srgbClr val="288997"/>
              </a:buClr>
              <a:buSzPts val="2000"/>
            </a:pPr>
            <a:endParaRPr lang="fr-BE" sz="5120" b="1" dirty="0">
              <a:solidFill>
                <a:schemeClr val="bg1"/>
              </a:solidFill>
              <a:latin typeface="Avenir Black" panose="02000503020000020003" pitchFamily="2" charset="0"/>
            </a:endParaRPr>
          </a:p>
        </p:txBody>
      </p:sp>
    </p:spTree>
    <p:extLst>
      <p:ext uri="{BB962C8B-B14F-4D97-AF65-F5344CB8AC3E}">
        <p14:creationId xmlns:p14="http://schemas.microsoft.com/office/powerpoint/2010/main" val="1789304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5ED03E-30DD-F24F-A4B5-6388F375E7DC}"/>
              </a:ext>
            </a:extLst>
          </p:cNvPr>
          <p:cNvSpPr>
            <a:spLocks noGrp="1"/>
          </p:cNvSpPr>
          <p:nvPr>
            <p:ph type="title"/>
          </p:nvPr>
        </p:nvSpPr>
        <p:spPr/>
        <p:txBody>
          <a:bodyPr/>
          <a:lstStyle/>
          <a:p>
            <a:r>
              <a:rPr lang="nl-BE" dirty="0"/>
              <a:t>Filtres et COVID</a:t>
            </a:r>
            <a:endParaRPr lang="en-BE" dirty="0"/>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30</a:t>
            </a:fld>
            <a:endParaRPr lang="en-GB" noProof="0" dirty="0"/>
          </a:p>
        </p:txBody>
      </p:sp>
      <p:pic>
        <p:nvPicPr>
          <p:cNvPr id="9" name="Picture 8">
            <a:extLst>
              <a:ext uri="{FF2B5EF4-FFF2-40B4-BE49-F238E27FC236}">
                <a16:creationId xmlns:a16="http://schemas.microsoft.com/office/drawing/2014/main" id="{C78BEBCD-3623-B146-B310-169C1F0FB833}"/>
              </a:ext>
            </a:extLst>
          </p:cNvPr>
          <p:cNvPicPr>
            <a:picLocks noChangeAspect="1"/>
          </p:cNvPicPr>
          <p:nvPr/>
        </p:nvPicPr>
        <p:blipFill rotWithShape="1">
          <a:blip r:embed="rId2"/>
          <a:srcRect l="21560" t="-1" r="18282" b="44577"/>
          <a:stretch/>
        </p:blipFill>
        <p:spPr>
          <a:xfrm>
            <a:off x="-365760" y="1245874"/>
            <a:ext cx="13946936" cy="7349486"/>
          </a:xfrm>
          <a:prstGeom prst="rect">
            <a:avLst/>
          </a:prstGeom>
        </p:spPr>
      </p:pic>
      <p:sp>
        <p:nvSpPr>
          <p:cNvPr id="11" name="Rectangle 10">
            <a:extLst>
              <a:ext uri="{FF2B5EF4-FFF2-40B4-BE49-F238E27FC236}">
                <a16:creationId xmlns:a16="http://schemas.microsoft.com/office/drawing/2014/main" id="{69DB9251-0CC8-C647-8C59-08C68C6D3061}"/>
              </a:ext>
            </a:extLst>
          </p:cNvPr>
          <p:cNvSpPr/>
          <p:nvPr/>
        </p:nvSpPr>
        <p:spPr>
          <a:xfrm>
            <a:off x="8688098" y="8921610"/>
            <a:ext cx="7363362" cy="486287"/>
          </a:xfrm>
          <a:prstGeom prst="rect">
            <a:avLst/>
          </a:prstGeom>
        </p:spPr>
        <p:txBody>
          <a:bodyPr wrap="none">
            <a:spAutoFit/>
          </a:bodyPr>
          <a:lstStyle/>
          <a:p>
            <a:r>
              <a:rPr lang="en-BE" dirty="0"/>
              <a:t>Dols, 2020, </a:t>
            </a:r>
            <a:r>
              <a:rPr lang="en-GB" dirty="0"/>
              <a:t>https://</a:t>
            </a:r>
            <a:r>
              <a:rPr lang="en-GB" dirty="0" err="1"/>
              <a:t>doi.org</a:t>
            </a:r>
            <a:r>
              <a:rPr lang="en-GB" dirty="0"/>
              <a:t>/10.6028/NIST.TN.2095</a:t>
            </a:r>
            <a:endParaRPr lang="en-BE" dirty="0"/>
          </a:p>
        </p:txBody>
      </p:sp>
      <p:pic>
        <p:nvPicPr>
          <p:cNvPr id="12" name="Picture 11">
            <a:extLst>
              <a:ext uri="{FF2B5EF4-FFF2-40B4-BE49-F238E27FC236}">
                <a16:creationId xmlns:a16="http://schemas.microsoft.com/office/drawing/2014/main" id="{E5A85DBC-3A73-F84A-AE1C-9A5FD6875355}"/>
              </a:ext>
            </a:extLst>
          </p:cNvPr>
          <p:cNvPicPr>
            <a:picLocks noChangeAspect="1"/>
          </p:cNvPicPr>
          <p:nvPr/>
        </p:nvPicPr>
        <p:blipFill rotWithShape="1">
          <a:blip r:embed="rId2"/>
          <a:srcRect t="69588" r="18282"/>
          <a:stretch/>
        </p:blipFill>
        <p:spPr>
          <a:xfrm>
            <a:off x="8682759" y="2037019"/>
            <a:ext cx="9113998" cy="1940066"/>
          </a:xfrm>
          <a:prstGeom prst="rect">
            <a:avLst/>
          </a:prstGeom>
        </p:spPr>
      </p:pic>
      <p:sp>
        <p:nvSpPr>
          <p:cNvPr id="2" name="Rectangle 1">
            <a:extLst>
              <a:ext uri="{FF2B5EF4-FFF2-40B4-BE49-F238E27FC236}">
                <a16:creationId xmlns:a16="http://schemas.microsoft.com/office/drawing/2014/main" id="{71FB20FD-B9F5-514E-BF22-286792E1C156}"/>
              </a:ext>
            </a:extLst>
          </p:cNvPr>
          <p:cNvSpPr/>
          <p:nvPr/>
        </p:nvSpPr>
        <p:spPr>
          <a:xfrm>
            <a:off x="5633357" y="6090557"/>
            <a:ext cx="1714500" cy="1665514"/>
          </a:xfrm>
          <a:prstGeom prst="rect">
            <a:avLst/>
          </a:prstGeom>
          <a:no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Right Arrow 2">
            <a:extLst>
              <a:ext uri="{FF2B5EF4-FFF2-40B4-BE49-F238E27FC236}">
                <a16:creationId xmlns:a16="http://schemas.microsoft.com/office/drawing/2014/main" id="{CAE8F813-A6DA-3A4B-B0B4-F2BB13D5A201}"/>
              </a:ext>
            </a:extLst>
          </p:cNvPr>
          <p:cNvSpPr/>
          <p:nvPr/>
        </p:nvSpPr>
        <p:spPr>
          <a:xfrm>
            <a:off x="2759529" y="6645729"/>
            <a:ext cx="2873828" cy="930728"/>
          </a:xfrm>
          <a:prstGeom prst="rightArrow">
            <a:avLst/>
          </a:prstGeom>
          <a:no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766042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5CB6F-7E49-5F42-8704-797FE788ADD8}"/>
              </a:ext>
            </a:extLst>
          </p:cNvPr>
          <p:cNvSpPr>
            <a:spLocks noGrp="1"/>
          </p:cNvSpPr>
          <p:nvPr>
            <p:ph type="title"/>
          </p:nvPr>
        </p:nvSpPr>
        <p:spPr/>
        <p:txBody>
          <a:bodyPr/>
          <a:lstStyle/>
          <a:p>
            <a:r>
              <a:rPr lang="en-BE" dirty="0"/>
              <a:t>EFFICACITé du filtre</a:t>
            </a:r>
          </a:p>
        </p:txBody>
      </p:sp>
      <p:sp>
        <p:nvSpPr>
          <p:cNvPr id="4" name="Slide Number Placeholder 3">
            <a:extLst>
              <a:ext uri="{FF2B5EF4-FFF2-40B4-BE49-F238E27FC236}">
                <a16:creationId xmlns:a16="http://schemas.microsoft.com/office/drawing/2014/main" id="{F3658B92-3149-D146-848B-17361F10ACBD}"/>
              </a:ext>
            </a:extLst>
          </p:cNvPr>
          <p:cNvSpPr>
            <a:spLocks noGrp="1"/>
          </p:cNvSpPr>
          <p:nvPr>
            <p:ph type="sldNum" sz="quarter" idx="12"/>
          </p:nvPr>
        </p:nvSpPr>
        <p:spPr/>
        <p:txBody>
          <a:bodyPr/>
          <a:lstStyle/>
          <a:p>
            <a:fld id="{7AE184E0-0BD4-4705-A12B-9B71DDE63301}" type="slidenum">
              <a:rPr lang="en-GB" noProof="0" smtClean="0"/>
              <a:t>31</a:t>
            </a:fld>
            <a:endParaRPr lang="en-GB" noProof="0" dirty="0"/>
          </a:p>
        </p:txBody>
      </p:sp>
      <p:pic>
        <p:nvPicPr>
          <p:cNvPr id="10" name="Picture 9">
            <a:extLst>
              <a:ext uri="{FF2B5EF4-FFF2-40B4-BE49-F238E27FC236}">
                <a16:creationId xmlns:a16="http://schemas.microsoft.com/office/drawing/2014/main" id="{1BA9BD21-DD33-4844-94B3-044177482A37}"/>
              </a:ext>
            </a:extLst>
          </p:cNvPr>
          <p:cNvPicPr>
            <a:picLocks noChangeAspect="1"/>
          </p:cNvPicPr>
          <p:nvPr/>
        </p:nvPicPr>
        <p:blipFill>
          <a:blip r:embed="rId2"/>
          <a:stretch>
            <a:fillRect/>
          </a:stretch>
        </p:blipFill>
        <p:spPr>
          <a:xfrm>
            <a:off x="3037613" y="1001546"/>
            <a:ext cx="11609116" cy="8466446"/>
          </a:xfrm>
          <a:prstGeom prst="rect">
            <a:avLst/>
          </a:prstGeom>
        </p:spPr>
      </p:pic>
      <p:sp>
        <p:nvSpPr>
          <p:cNvPr id="7" name="Rectangle 6">
            <a:extLst>
              <a:ext uri="{FF2B5EF4-FFF2-40B4-BE49-F238E27FC236}">
                <a16:creationId xmlns:a16="http://schemas.microsoft.com/office/drawing/2014/main" id="{92065372-5403-F14E-B99D-EBE6EB3C82A2}"/>
              </a:ext>
            </a:extLst>
          </p:cNvPr>
          <p:cNvSpPr/>
          <p:nvPr/>
        </p:nvSpPr>
        <p:spPr>
          <a:xfrm>
            <a:off x="4029891" y="1217940"/>
            <a:ext cx="3513909" cy="6440160"/>
          </a:xfrm>
          <a:prstGeom prst="rect">
            <a:avLst/>
          </a:prstGeom>
          <a:solidFill>
            <a:srgbClr val="1E64C8">
              <a:alpha val="49000"/>
            </a:srgbClr>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33255D04-A9B3-0F47-B73F-71B97F5AB3DB}"/>
              </a:ext>
            </a:extLst>
          </p:cNvPr>
          <p:cNvSpPr/>
          <p:nvPr/>
        </p:nvSpPr>
        <p:spPr>
          <a:xfrm>
            <a:off x="7543800" y="1217940"/>
            <a:ext cx="3513909" cy="6440160"/>
          </a:xfrm>
          <a:prstGeom prst="rect">
            <a:avLst/>
          </a:prstGeom>
          <a:solidFill>
            <a:srgbClr val="1E64C8">
              <a:alpha val="25000"/>
            </a:srgbClr>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5763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5CB6F-7E49-5F42-8704-797FE788ADD8}"/>
              </a:ext>
            </a:extLst>
          </p:cNvPr>
          <p:cNvSpPr>
            <a:spLocks noGrp="1"/>
          </p:cNvSpPr>
          <p:nvPr>
            <p:ph type="title"/>
          </p:nvPr>
        </p:nvSpPr>
        <p:spPr/>
        <p:txBody>
          <a:bodyPr/>
          <a:lstStyle/>
          <a:p>
            <a:r>
              <a:rPr lang="nl-BE" dirty="0"/>
              <a:t>Resultat filtre</a:t>
            </a:r>
            <a:endParaRPr lang="en-BE" dirty="0"/>
          </a:p>
        </p:txBody>
      </p:sp>
      <p:sp>
        <p:nvSpPr>
          <p:cNvPr id="4" name="Slide Number Placeholder 3">
            <a:extLst>
              <a:ext uri="{FF2B5EF4-FFF2-40B4-BE49-F238E27FC236}">
                <a16:creationId xmlns:a16="http://schemas.microsoft.com/office/drawing/2014/main" id="{F3658B92-3149-D146-848B-17361F10ACBD}"/>
              </a:ext>
            </a:extLst>
          </p:cNvPr>
          <p:cNvSpPr>
            <a:spLocks noGrp="1"/>
          </p:cNvSpPr>
          <p:nvPr>
            <p:ph type="sldNum" sz="quarter" idx="12"/>
          </p:nvPr>
        </p:nvSpPr>
        <p:spPr/>
        <p:txBody>
          <a:bodyPr/>
          <a:lstStyle/>
          <a:p>
            <a:fld id="{7AE184E0-0BD4-4705-A12B-9B71DDE63301}" type="slidenum">
              <a:rPr lang="en-GB" noProof="0" smtClean="0"/>
              <a:t>32</a:t>
            </a:fld>
            <a:endParaRPr lang="en-GB" noProof="0" dirty="0"/>
          </a:p>
        </p:txBody>
      </p:sp>
      <p:pic>
        <p:nvPicPr>
          <p:cNvPr id="9" name="Picture 8" descr="Chart, line chart&#10;&#10;Description automatically generated">
            <a:extLst>
              <a:ext uri="{FF2B5EF4-FFF2-40B4-BE49-F238E27FC236}">
                <a16:creationId xmlns:a16="http://schemas.microsoft.com/office/drawing/2014/main" id="{DAFE4AD3-F185-6345-AF74-3782C8DBA637}"/>
              </a:ext>
            </a:extLst>
          </p:cNvPr>
          <p:cNvPicPr>
            <a:picLocks noChangeAspect="1"/>
          </p:cNvPicPr>
          <p:nvPr/>
        </p:nvPicPr>
        <p:blipFill rotWithShape="1">
          <a:blip r:embed="rId2">
            <a:extLst>
              <a:ext uri="{28A0092B-C50C-407E-A947-70E740481C1C}">
                <a14:useLocalDpi xmlns:a14="http://schemas.microsoft.com/office/drawing/2010/main" val="0"/>
              </a:ext>
            </a:extLst>
          </a:blip>
          <a:srcRect b="13504"/>
          <a:stretch/>
        </p:blipFill>
        <p:spPr>
          <a:xfrm>
            <a:off x="5183650" y="1743676"/>
            <a:ext cx="14087329" cy="7724316"/>
          </a:xfrm>
          <a:prstGeom prst="rect">
            <a:avLst/>
          </a:prstGeom>
        </p:spPr>
      </p:pic>
      <p:sp>
        <p:nvSpPr>
          <p:cNvPr id="12" name="Rectangle 11">
            <a:extLst>
              <a:ext uri="{FF2B5EF4-FFF2-40B4-BE49-F238E27FC236}">
                <a16:creationId xmlns:a16="http://schemas.microsoft.com/office/drawing/2014/main" id="{3A08B120-B460-5E48-A9BA-006ACD53E6D6}"/>
              </a:ext>
            </a:extLst>
          </p:cNvPr>
          <p:cNvSpPr/>
          <p:nvPr/>
        </p:nvSpPr>
        <p:spPr>
          <a:xfrm>
            <a:off x="8983980" y="2032402"/>
            <a:ext cx="3749040" cy="3732270"/>
          </a:xfrm>
          <a:prstGeom prst="rect">
            <a:avLst/>
          </a:prstGeom>
          <a:solidFill>
            <a:srgbClr val="1E64C8">
              <a:alpha val="25000"/>
            </a:srgbClr>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6" name="Picture 15">
            <a:extLst>
              <a:ext uri="{FF2B5EF4-FFF2-40B4-BE49-F238E27FC236}">
                <a16:creationId xmlns:a16="http://schemas.microsoft.com/office/drawing/2014/main" id="{73640B6B-4FEC-8744-AA7A-83E7F45A0EED}"/>
              </a:ext>
            </a:extLst>
          </p:cNvPr>
          <p:cNvPicPr>
            <a:picLocks noChangeAspect="1"/>
          </p:cNvPicPr>
          <p:nvPr/>
        </p:nvPicPr>
        <p:blipFill rotWithShape="1">
          <a:blip r:embed="rId3"/>
          <a:srcRect l="21560" t="22044" r="18282" b="44577"/>
          <a:stretch/>
        </p:blipFill>
        <p:spPr>
          <a:xfrm>
            <a:off x="-1624615" y="2497785"/>
            <a:ext cx="10293952" cy="3266887"/>
          </a:xfrm>
          <a:prstGeom prst="rect">
            <a:avLst/>
          </a:prstGeom>
        </p:spPr>
      </p:pic>
      <p:sp>
        <p:nvSpPr>
          <p:cNvPr id="17" name="Rectangle 16">
            <a:extLst>
              <a:ext uri="{FF2B5EF4-FFF2-40B4-BE49-F238E27FC236}">
                <a16:creationId xmlns:a16="http://schemas.microsoft.com/office/drawing/2014/main" id="{2E332052-F817-3848-92E7-4BF763FE3E2C}"/>
              </a:ext>
            </a:extLst>
          </p:cNvPr>
          <p:cNvSpPr/>
          <p:nvPr/>
        </p:nvSpPr>
        <p:spPr>
          <a:xfrm>
            <a:off x="1704001" y="2029957"/>
            <a:ext cx="3827019" cy="82001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BE"/>
          </a:p>
        </p:txBody>
      </p:sp>
      <p:sp>
        <p:nvSpPr>
          <p:cNvPr id="18" name="Rectangle 17">
            <a:extLst>
              <a:ext uri="{FF2B5EF4-FFF2-40B4-BE49-F238E27FC236}">
                <a16:creationId xmlns:a16="http://schemas.microsoft.com/office/drawing/2014/main" id="{A8AE8F85-544E-4242-A058-30A4753A3E13}"/>
              </a:ext>
            </a:extLst>
          </p:cNvPr>
          <p:cNvSpPr/>
          <p:nvPr/>
        </p:nvSpPr>
        <p:spPr>
          <a:xfrm>
            <a:off x="4320540" y="3136249"/>
            <a:ext cx="1210480" cy="1942309"/>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BE"/>
          </a:p>
        </p:txBody>
      </p:sp>
      <p:sp>
        <p:nvSpPr>
          <p:cNvPr id="19" name="Rectangle 18">
            <a:extLst>
              <a:ext uri="{FF2B5EF4-FFF2-40B4-BE49-F238E27FC236}">
                <a16:creationId xmlns:a16="http://schemas.microsoft.com/office/drawing/2014/main" id="{F84157F0-88C5-3B4F-A32B-6368B97A90CF}"/>
              </a:ext>
            </a:extLst>
          </p:cNvPr>
          <p:cNvSpPr/>
          <p:nvPr/>
        </p:nvSpPr>
        <p:spPr>
          <a:xfrm>
            <a:off x="1658281" y="5254275"/>
            <a:ext cx="3827019" cy="25163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BE"/>
          </a:p>
        </p:txBody>
      </p:sp>
      <p:sp>
        <p:nvSpPr>
          <p:cNvPr id="20" name="Rectangle 19">
            <a:extLst>
              <a:ext uri="{FF2B5EF4-FFF2-40B4-BE49-F238E27FC236}">
                <a16:creationId xmlns:a16="http://schemas.microsoft.com/office/drawing/2014/main" id="{32C79850-235F-3A4C-A41A-4EC674B8DB39}"/>
              </a:ext>
            </a:extLst>
          </p:cNvPr>
          <p:cNvSpPr/>
          <p:nvPr/>
        </p:nvSpPr>
        <p:spPr>
          <a:xfrm>
            <a:off x="5622196" y="3160073"/>
            <a:ext cx="1210480" cy="1942309"/>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BE"/>
          </a:p>
        </p:txBody>
      </p:sp>
      <p:sp>
        <p:nvSpPr>
          <p:cNvPr id="21" name="Rectangle 20">
            <a:extLst>
              <a:ext uri="{FF2B5EF4-FFF2-40B4-BE49-F238E27FC236}">
                <a16:creationId xmlns:a16="http://schemas.microsoft.com/office/drawing/2014/main" id="{2E2898F5-2306-5B41-809F-CCF437AFB600}"/>
              </a:ext>
            </a:extLst>
          </p:cNvPr>
          <p:cNvSpPr/>
          <p:nvPr/>
        </p:nvSpPr>
        <p:spPr>
          <a:xfrm>
            <a:off x="3395948" y="2972162"/>
            <a:ext cx="2089351" cy="908045"/>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BE"/>
          </a:p>
        </p:txBody>
      </p:sp>
    </p:spTree>
    <p:extLst>
      <p:ext uri="{BB962C8B-B14F-4D97-AF65-F5344CB8AC3E}">
        <p14:creationId xmlns:p14="http://schemas.microsoft.com/office/powerpoint/2010/main" val="2449827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p:cNvSpPr>
            <a:spLocks noGrp="1"/>
          </p:cNvSpPr>
          <p:nvPr>
            <p:ph type="ctrTitle"/>
          </p:nvPr>
        </p:nvSpPr>
        <p:spPr/>
        <p:txBody>
          <a:bodyPr/>
          <a:lstStyle/>
          <a:p>
            <a:pPr>
              <a:lnSpc>
                <a:spcPct val="100000"/>
              </a:lnSpc>
            </a:pPr>
            <a:r>
              <a:rPr lang="en-GB" sz="4400" b="1" dirty="0" err="1"/>
              <a:t>Comprendre</a:t>
            </a:r>
            <a:r>
              <a:rPr lang="en-GB" sz="4400" b="1" dirty="0"/>
              <a:t> </a:t>
            </a:r>
            <a:r>
              <a:rPr lang="en-GB" sz="4400" b="1" dirty="0" err="1"/>
              <a:t>l’importance</a:t>
            </a:r>
            <a:r>
              <a:rPr lang="en-GB" sz="4400" b="1" dirty="0"/>
              <a:t> de la </a:t>
            </a:r>
            <a:r>
              <a:rPr lang="en-GB" sz="4400" b="1" dirty="0" err="1"/>
              <a:t>qualité</a:t>
            </a:r>
            <a:r>
              <a:rPr lang="en-GB" sz="4400" b="1" dirty="0"/>
              <a:t> </a:t>
            </a:r>
            <a:r>
              <a:rPr lang="en-GB" sz="4400" b="1" dirty="0" err="1"/>
              <a:t>d’air</a:t>
            </a:r>
            <a:r>
              <a:rPr lang="en-GB" sz="4400" b="1" dirty="0"/>
              <a:t> </a:t>
            </a:r>
            <a:r>
              <a:rPr lang="en-GB" sz="4400" b="1" dirty="0" err="1"/>
              <a:t>intérieur</a:t>
            </a:r>
            <a:r>
              <a:rPr lang="en-GB" sz="4400" dirty="0"/>
              <a:t>, </a:t>
            </a:r>
            <a:r>
              <a:rPr lang="en-GB" sz="4400" dirty="0" err="1"/>
              <a:t>c’est</a:t>
            </a:r>
            <a:r>
              <a:rPr lang="en-GB" sz="4400" dirty="0"/>
              <a:t> </a:t>
            </a:r>
            <a:r>
              <a:rPr lang="en-GB" sz="4400" dirty="0" err="1"/>
              <a:t>avoir</a:t>
            </a:r>
            <a:r>
              <a:rPr lang="en-GB" sz="4400" dirty="0"/>
              <a:t> </a:t>
            </a:r>
            <a:r>
              <a:rPr lang="en-GB" sz="4400" dirty="0" err="1"/>
              <a:t>l’assurance</a:t>
            </a:r>
            <a:r>
              <a:rPr lang="en-GB" sz="4400" dirty="0"/>
              <a:t> </a:t>
            </a:r>
            <a:r>
              <a:rPr lang="en-GB" sz="4400" dirty="0" err="1"/>
              <a:t>d’associer</a:t>
            </a:r>
            <a:r>
              <a:rPr lang="en-GB" sz="4400" dirty="0"/>
              <a:t> </a:t>
            </a:r>
            <a:r>
              <a:rPr lang="en-GB" sz="4400" dirty="0" err="1"/>
              <a:t>confort</a:t>
            </a:r>
            <a:r>
              <a:rPr lang="en-GB" sz="4400" dirty="0"/>
              <a:t> et </a:t>
            </a:r>
            <a:r>
              <a:rPr lang="en-GB" sz="4400" dirty="0" err="1"/>
              <a:t>santé</a:t>
            </a:r>
            <a:r>
              <a:rPr lang="en-GB" sz="4400" dirty="0"/>
              <a:t> dans </a:t>
            </a:r>
            <a:r>
              <a:rPr lang="en-GB" sz="4400" dirty="0" err="1"/>
              <a:t>l’habitat</a:t>
            </a:r>
            <a:r>
              <a:rPr lang="en-GB" sz="4400" dirty="0"/>
              <a:t> !</a:t>
            </a:r>
            <a:endParaRPr lang="en-BE" sz="1800" dirty="0"/>
          </a:p>
        </p:txBody>
      </p:sp>
      <p:sp>
        <p:nvSpPr>
          <p:cNvPr id="20" name="Ondertitel 19"/>
          <p:cNvSpPr>
            <a:spLocks noGrp="1"/>
          </p:cNvSpPr>
          <p:nvPr>
            <p:ph type="subTitle" idx="1"/>
          </p:nvPr>
        </p:nvSpPr>
        <p:spPr/>
        <p:txBody>
          <a:bodyPr/>
          <a:lstStyle/>
          <a:p>
            <a:r>
              <a:rPr lang="nl-BE" dirty="0"/>
              <a:t>BatiReno / Energie &amp; Habitat</a:t>
            </a:r>
            <a:endParaRPr lang="nl-NL" dirty="0"/>
          </a:p>
        </p:txBody>
      </p:sp>
      <p:sp>
        <p:nvSpPr>
          <p:cNvPr id="22" name="Tijdelijke aanduiding voor afbeelding 21"/>
          <p:cNvSpPr>
            <a:spLocks noGrp="1"/>
          </p:cNvSpPr>
          <p:nvPr>
            <p:ph type="pic" sz="quarter" idx="12"/>
          </p:nvPr>
        </p:nvSpPr>
        <p:spPr/>
      </p:sp>
      <p:sp>
        <p:nvSpPr>
          <p:cNvPr id="23" name="Tijdelijke aanduiding voor afbeelding 22"/>
          <p:cNvSpPr>
            <a:spLocks noGrp="1"/>
          </p:cNvSpPr>
          <p:nvPr>
            <p:ph type="pic" sz="quarter" idx="13"/>
          </p:nvPr>
        </p:nvSpPr>
        <p:spPr/>
      </p:sp>
      <p:sp>
        <p:nvSpPr>
          <p:cNvPr id="24" name="Tijdelijke aanduiding voor afbeelding 23"/>
          <p:cNvSpPr>
            <a:spLocks noGrp="1"/>
          </p:cNvSpPr>
          <p:nvPr>
            <p:ph type="pic" sz="quarter" idx="14"/>
          </p:nvPr>
        </p:nvSpPr>
        <p:spPr/>
      </p:sp>
      <p:sp>
        <p:nvSpPr>
          <p:cNvPr id="6" name="Text Placeholder Organsation L1/L2"/>
          <p:cNvSpPr>
            <a:spLocks noGrp="1"/>
          </p:cNvSpPr>
          <p:nvPr>
            <p:ph type="body" sz="quarter" idx="15"/>
          </p:nvPr>
        </p:nvSpPr>
        <p:spPr/>
        <p:txBody>
          <a:bodyPr/>
          <a:lstStyle/>
          <a:p>
            <a:r>
              <a:rPr lang="en-GB" dirty="0"/>
              <a:t>department Of Architecture and Urban planning</a:t>
            </a:r>
          </a:p>
          <a:p>
            <a:pPr lvl="1"/>
            <a:r>
              <a:rPr lang="en-GB" dirty="0"/>
              <a:t>Building Physics, Construction and services research group</a:t>
            </a:r>
          </a:p>
        </p:txBody>
      </p:sp>
      <p:sp>
        <p:nvSpPr>
          <p:cNvPr id="3" name="Picture Placeholder 2">
            <a:extLst>
              <a:ext uri="{FF2B5EF4-FFF2-40B4-BE49-F238E27FC236}">
                <a16:creationId xmlns:a16="http://schemas.microsoft.com/office/drawing/2014/main" id="{BBD8346D-DD8D-BE4F-BD58-38FC55354828}"/>
              </a:ext>
            </a:extLst>
          </p:cNvPr>
          <p:cNvSpPr>
            <a:spLocks noGrp="1"/>
          </p:cNvSpPr>
          <p:nvPr>
            <p:ph type="pic" sz="quarter" idx="11"/>
          </p:nvPr>
        </p:nvSpPr>
        <p:spPr/>
      </p:sp>
    </p:spTree>
    <p:extLst>
      <p:ext uri="{BB962C8B-B14F-4D97-AF65-F5344CB8AC3E}">
        <p14:creationId xmlns:p14="http://schemas.microsoft.com/office/powerpoint/2010/main" val="1187448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idx="1"/>
          </p:nvPr>
        </p:nvPicPr>
        <p:blipFill>
          <a:blip r:embed="rId2"/>
          <a:stretch>
            <a:fillRect/>
          </a:stretch>
        </p:blipFill>
        <p:spPr>
          <a:xfrm>
            <a:off x="3170237" y="2012723"/>
            <a:ext cx="13648192" cy="5988814"/>
          </a:xfrm>
        </p:spPr>
      </p:pic>
      <p:sp>
        <p:nvSpPr>
          <p:cNvPr id="4" name="Rechthoek 3"/>
          <p:cNvSpPr/>
          <p:nvPr/>
        </p:nvSpPr>
        <p:spPr>
          <a:xfrm>
            <a:off x="11201401" y="7509937"/>
            <a:ext cx="5405852" cy="46188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p:cNvPicPr>
            <a:picLocks noChangeAspect="1"/>
          </p:cNvPicPr>
          <p:nvPr/>
        </p:nvPicPr>
        <p:blipFill>
          <a:blip r:embed="rId3"/>
          <a:stretch>
            <a:fillRect/>
          </a:stretch>
        </p:blipFill>
        <p:spPr>
          <a:xfrm>
            <a:off x="14972813" y="8831686"/>
            <a:ext cx="1981200" cy="635000"/>
          </a:xfrm>
          <a:prstGeom prst="rect">
            <a:avLst/>
          </a:prstGeom>
        </p:spPr>
      </p:pic>
      <p:cxnSp>
        <p:nvCxnSpPr>
          <p:cNvPr id="6" name="Straight Connector 5">
            <a:extLst>
              <a:ext uri="{FF2B5EF4-FFF2-40B4-BE49-F238E27FC236}">
                <a16:creationId xmlns:a16="http://schemas.microsoft.com/office/drawing/2014/main" id="{54C14F55-FE31-194F-924B-5FA7B452FF12}"/>
              </a:ext>
            </a:extLst>
          </p:cNvPr>
          <p:cNvCxnSpPr/>
          <p:nvPr/>
        </p:nvCxnSpPr>
        <p:spPr>
          <a:xfrm>
            <a:off x="8229600" y="7151914"/>
            <a:ext cx="8131629" cy="0"/>
          </a:xfrm>
          <a:prstGeom prst="lin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3DDC1B0-546B-1447-AFC8-6CA757018BBD}"/>
              </a:ext>
            </a:extLst>
          </p:cNvPr>
          <p:cNvCxnSpPr>
            <a:cxnSpLocks/>
          </p:cNvCxnSpPr>
          <p:nvPr/>
        </p:nvCxnSpPr>
        <p:spPr>
          <a:xfrm>
            <a:off x="3375660" y="7601377"/>
            <a:ext cx="12100560" cy="0"/>
          </a:xfrm>
          <a:prstGeom prst="lin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690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7CB374-89E0-4B47-A762-2410892DFC0E}"/>
              </a:ext>
            </a:extLst>
          </p:cNvPr>
          <p:cNvSpPr>
            <a:spLocks noGrp="1"/>
          </p:cNvSpPr>
          <p:nvPr>
            <p:ph type="sldNum" sz="quarter" idx="12"/>
          </p:nvPr>
        </p:nvSpPr>
        <p:spPr/>
        <p:txBody>
          <a:bodyPr/>
          <a:lstStyle/>
          <a:p>
            <a:fld id="{7AE184E0-0BD4-4705-A12B-9B71DDE63301}" type="slidenum">
              <a:rPr lang="en-GB" noProof="0" smtClean="0"/>
              <a:t>35</a:t>
            </a:fld>
            <a:endParaRPr lang="en-GB" noProof="0" dirty="0"/>
          </a:p>
        </p:txBody>
      </p:sp>
      <p:pic>
        <p:nvPicPr>
          <p:cNvPr id="3" name="Picture 3" descr="http://eetd.lbl.gov/newsletter/nl43/images/dalys-lost.png">
            <a:extLst>
              <a:ext uri="{FF2B5EF4-FFF2-40B4-BE49-F238E27FC236}">
                <a16:creationId xmlns:a16="http://schemas.microsoft.com/office/drawing/2014/main" id="{55E871C2-B7C2-E040-85BE-EDA2B15D0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894" y="853441"/>
            <a:ext cx="11137691" cy="8105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kstvak 2">
            <a:extLst>
              <a:ext uri="{FF2B5EF4-FFF2-40B4-BE49-F238E27FC236}">
                <a16:creationId xmlns:a16="http://schemas.microsoft.com/office/drawing/2014/main" id="{63E587EB-4E3E-AF41-B181-D5FA47BBD84E}"/>
              </a:ext>
            </a:extLst>
          </p:cNvPr>
          <p:cNvSpPr txBox="1"/>
          <p:nvPr/>
        </p:nvSpPr>
        <p:spPr>
          <a:xfrm>
            <a:off x="13591362" y="8679096"/>
            <a:ext cx="2577683" cy="550274"/>
          </a:xfrm>
          <a:prstGeom prst="rect">
            <a:avLst/>
          </a:prstGeom>
          <a:noFill/>
        </p:spPr>
        <p:txBody>
          <a:bodyPr wrap="none" lIns="154808" tIns="77404" rIns="154808" bIns="77404" rtlCol="0">
            <a:spAutoFit/>
          </a:bodyPr>
          <a:lstStyle/>
          <a:p>
            <a:r>
              <a:rPr lang="nl-NL" dirty="0"/>
              <a:t>J. </a:t>
            </a:r>
            <a:r>
              <a:rPr lang="nl-NL" dirty="0" err="1"/>
              <a:t>Logue</a:t>
            </a:r>
            <a:r>
              <a:rPr lang="nl-NL" dirty="0"/>
              <a:t>, LBNL</a:t>
            </a:r>
          </a:p>
        </p:txBody>
      </p:sp>
    </p:spTree>
    <p:extLst>
      <p:ext uri="{BB962C8B-B14F-4D97-AF65-F5344CB8AC3E}">
        <p14:creationId xmlns:p14="http://schemas.microsoft.com/office/powerpoint/2010/main" val="365554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067334-837D-5F44-9F5B-5BA3D09AA270}"/>
              </a:ext>
            </a:extLst>
          </p:cNvPr>
          <p:cNvPicPr>
            <a:picLocks noChangeAspect="1"/>
          </p:cNvPicPr>
          <p:nvPr/>
        </p:nvPicPr>
        <p:blipFill>
          <a:blip r:embed="rId2"/>
          <a:stretch>
            <a:fillRect/>
          </a:stretch>
        </p:blipFill>
        <p:spPr>
          <a:xfrm>
            <a:off x="788430" y="693006"/>
            <a:ext cx="13476209" cy="4297130"/>
          </a:xfrm>
          <a:prstGeom prst="rect">
            <a:avLst/>
          </a:prstGeom>
        </p:spPr>
      </p:pic>
      <p:sp>
        <p:nvSpPr>
          <p:cNvPr id="11" name="TextBox 10">
            <a:extLst>
              <a:ext uri="{FF2B5EF4-FFF2-40B4-BE49-F238E27FC236}">
                <a16:creationId xmlns:a16="http://schemas.microsoft.com/office/drawing/2014/main" id="{0663C72E-1B8B-9747-A94A-876EAC10ED65}"/>
              </a:ext>
            </a:extLst>
          </p:cNvPr>
          <p:cNvSpPr txBox="1"/>
          <p:nvPr/>
        </p:nvSpPr>
        <p:spPr>
          <a:xfrm>
            <a:off x="761544" y="4990136"/>
            <a:ext cx="4624984" cy="652615"/>
          </a:xfrm>
          <a:prstGeom prst="rect">
            <a:avLst/>
          </a:prstGeom>
          <a:noFill/>
        </p:spPr>
        <p:txBody>
          <a:bodyPr wrap="none" rtlCol="0">
            <a:spAutoFit/>
          </a:bodyPr>
          <a:lstStyle/>
          <a:p>
            <a:pPr algn="r"/>
            <a:r>
              <a:rPr lang="en-US" sz="3641" dirty="0"/>
              <a:t>Boulanger et al. 2017</a:t>
            </a:r>
          </a:p>
        </p:txBody>
      </p:sp>
      <p:pic>
        <p:nvPicPr>
          <p:cNvPr id="12" name="Picture 11">
            <a:extLst>
              <a:ext uri="{FF2B5EF4-FFF2-40B4-BE49-F238E27FC236}">
                <a16:creationId xmlns:a16="http://schemas.microsoft.com/office/drawing/2014/main" id="{4B53EF15-66D0-5644-8E22-131EB8B10CB6}"/>
              </a:ext>
            </a:extLst>
          </p:cNvPr>
          <p:cNvPicPr>
            <a:picLocks noChangeAspect="1"/>
          </p:cNvPicPr>
          <p:nvPr/>
        </p:nvPicPr>
        <p:blipFill>
          <a:blip r:embed="rId3"/>
          <a:stretch>
            <a:fillRect/>
          </a:stretch>
        </p:blipFill>
        <p:spPr>
          <a:xfrm>
            <a:off x="11520737" y="4624988"/>
            <a:ext cx="4991641" cy="4351687"/>
          </a:xfrm>
          <a:prstGeom prst="rect">
            <a:avLst/>
          </a:prstGeom>
        </p:spPr>
      </p:pic>
      <p:sp>
        <p:nvSpPr>
          <p:cNvPr id="13" name="TextBox 12">
            <a:extLst>
              <a:ext uri="{FF2B5EF4-FFF2-40B4-BE49-F238E27FC236}">
                <a16:creationId xmlns:a16="http://schemas.microsoft.com/office/drawing/2014/main" id="{29E85319-8B66-A947-9E62-991D88841213}"/>
              </a:ext>
            </a:extLst>
          </p:cNvPr>
          <p:cNvSpPr txBox="1"/>
          <p:nvPr/>
        </p:nvSpPr>
        <p:spPr>
          <a:xfrm>
            <a:off x="12926140" y="8922118"/>
            <a:ext cx="3586238" cy="652615"/>
          </a:xfrm>
          <a:prstGeom prst="rect">
            <a:avLst/>
          </a:prstGeom>
          <a:noFill/>
        </p:spPr>
        <p:txBody>
          <a:bodyPr wrap="none" rtlCol="0">
            <a:spAutoFit/>
          </a:bodyPr>
          <a:lstStyle/>
          <a:p>
            <a:pPr algn="r"/>
            <a:r>
              <a:rPr lang="en-US" sz="3641" dirty="0"/>
              <a:t>Kopp et al. 2014</a:t>
            </a:r>
          </a:p>
        </p:txBody>
      </p:sp>
    </p:spTree>
    <p:extLst>
      <p:ext uri="{BB962C8B-B14F-4D97-AF65-F5344CB8AC3E}">
        <p14:creationId xmlns:p14="http://schemas.microsoft.com/office/powerpoint/2010/main" val="3062694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idx="1"/>
          </p:nvPr>
        </p:nvPicPr>
        <p:blipFill>
          <a:blip r:embed="rId2"/>
          <a:stretch>
            <a:fillRect/>
          </a:stretch>
        </p:blipFill>
        <p:spPr>
          <a:xfrm>
            <a:off x="3170237" y="2012723"/>
            <a:ext cx="13648192" cy="5988814"/>
          </a:xfrm>
        </p:spPr>
      </p:pic>
      <p:sp>
        <p:nvSpPr>
          <p:cNvPr id="4" name="Rechthoek 3"/>
          <p:cNvSpPr/>
          <p:nvPr/>
        </p:nvSpPr>
        <p:spPr>
          <a:xfrm>
            <a:off x="11201401" y="7509937"/>
            <a:ext cx="5405852" cy="46188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p:cNvPicPr>
            <a:picLocks noChangeAspect="1"/>
          </p:cNvPicPr>
          <p:nvPr/>
        </p:nvPicPr>
        <p:blipFill>
          <a:blip r:embed="rId3"/>
          <a:stretch>
            <a:fillRect/>
          </a:stretch>
        </p:blipFill>
        <p:spPr>
          <a:xfrm>
            <a:off x="14972813" y="8831686"/>
            <a:ext cx="1981200" cy="635000"/>
          </a:xfrm>
          <a:prstGeom prst="rect">
            <a:avLst/>
          </a:prstGeom>
        </p:spPr>
      </p:pic>
      <p:cxnSp>
        <p:nvCxnSpPr>
          <p:cNvPr id="6" name="Straight Connector 5">
            <a:extLst>
              <a:ext uri="{FF2B5EF4-FFF2-40B4-BE49-F238E27FC236}">
                <a16:creationId xmlns:a16="http://schemas.microsoft.com/office/drawing/2014/main" id="{6EFB92C5-AD64-354C-B434-EF405C1B003C}"/>
              </a:ext>
            </a:extLst>
          </p:cNvPr>
          <p:cNvCxnSpPr>
            <a:cxnSpLocks/>
          </p:cNvCxnSpPr>
          <p:nvPr/>
        </p:nvCxnSpPr>
        <p:spPr>
          <a:xfrm>
            <a:off x="3398520" y="8036254"/>
            <a:ext cx="7802881" cy="0"/>
          </a:xfrm>
          <a:prstGeom prst="lin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9736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19"/>
          <p:cNvPicPr preferRelativeResize="0"/>
          <p:nvPr/>
        </p:nvPicPr>
        <p:blipFill rotWithShape="1">
          <a:blip r:embed="rId3">
            <a:alphaModFix/>
          </a:blip>
          <a:srcRect l="27687" t="25842" r="27523" b="13395"/>
          <a:stretch/>
        </p:blipFill>
        <p:spPr>
          <a:xfrm>
            <a:off x="5617500" y="3008070"/>
            <a:ext cx="6182066" cy="4717530"/>
          </a:xfrm>
          <a:prstGeom prst="rect">
            <a:avLst/>
          </a:prstGeom>
          <a:noFill/>
          <a:ln>
            <a:noFill/>
          </a:ln>
        </p:spPr>
      </p:pic>
      <p:sp>
        <p:nvSpPr>
          <p:cNvPr id="301" name="Google Shape;301;p19"/>
          <p:cNvSpPr txBox="1"/>
          <p:nvPr/>
        </p:nvSpPr>
        <p:spPr>
          <a:xfrm>
            <a:off x="4513730" y="3177192"/>
            <a:ext cx="1996800" cy="875368"/>
          </a:xfrm>
          <a:prstGeom prst="rect">
            <a:avLst/>
          </a:prstGeom>
          <a:noFill/>
          <a:ln>
            <a:noFill/>
          </a:ln>
        </p:spPr>
        <p:txBody>
          <a:bodyPr spcFirstLastPara="1" wrap="square" lIns="0" tIns="0" rIns="0" bIns="0" anchor="t" anchorCtr="0">
            <a:spAutoFit/>
          </a:bodyPr>
          <a:lstStyle/>
          <a:p>
            <a:pPr lvl="1">
              <a:buClr>
                <a:srgbClr val="E36C09"/>
              </a:buClr>
              <a:buSzPts val="1600"/>
            </a:pPr>
            <a:r>
              <a:rPr lang="fr-BE" sz="2844" b="1" dirty="0">
                <a:solidFill>
                  <a:schemeClr val="dk1"/>
                </a:solidFill>
                <a:latin typeface="Avenir Next" panose="020B0503020202020204" pitchFamily="34" charset="0"/>
                <a:ea typeface="Calibri"/>
                <a:cs typeface="Calibri"/>
                <a:sym typeface="Calibri"/>
              </a:rPr>
              <a:t>SYNTHÈSE</a:t>
            </a:r>
          </a:p>
        </p:txBody>
      </p:sp>
      <p:sp>
        <p:nvSpPr>
          <p:cNvPr id="302" name="Google Shape;302;p19"/>
          <p:cNvSpPr/>
          <p:nvPr/>
        </p:nvSpPr>
        <p:spPr>
          <a:xfrm>
            <a:off x="6693478" y="4198360"/>
            <a:ext cx="460851" cy="460851"/>
          </a:xfrm>
          <a:prstGeom prst="ellipse">
            <a:avLst/>
          </a:prstGeom>
          <a:noFill/>
          <a:ln w="254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cxnSp>
        <p:nvCxnSpPr>
          <p:cNvPr id="303" name="Google Shape;303;p19"/>
          <p:cNvCxnSpPr>
            <a:endCxn id="304" idx="2"/>
          </p:cNvCxnSpPr>
          <p:nvPr/>
        </p:nvCxnSpPr>
        <p:spPr>
          <a:xfrm rot="10800000" flipH="1">
            <a:off x="4176623" y="3748181"/>
            <a:ext cx="2618453" cy="101547"/>
          </a:xfrm>
          <a:prstGeom prst="straightConnector1">
            <a:avLst/>
          </a:prstGeom>
          <a:noFill/>
          <a:ln w="28575" cap="flat" cmpd="sng">
            <a:solidFill>
              <a:schemeClr val="accent1"/>
            </a:solidFill>
            <a:prstDash val="solid"/>
            <a:round/>
            <a:headEnd type="none" w="sm" len="sm"/>
            <a:tailEnd type="none" w="sm" len="sm"/>
          </a:ln>
        </p:spPr>
      </p:cxnSp>
      <p:pic>
        <p:nvPicPr>
          <p:cNvPr id="306" name="Google Shape;306;p19"/>
          <p:cNvPicPr preferRelativeResize="0"/>
          <p:nvPr/>
        </p:nvPicPr>
        <p:blipFill rotWithShape="1">
          <a:blip r:embed="rId4">
            <a:alphaModFix/>
          </a:blip>
          <a:srcRect/>
          <a:stretch/>
        </p:blipFill>
        <p:spPr>
          <a:xfrm>
            <a:off x="2726909" y="5363627"/>
            <a:ext cx="1410543" cy="1410543"/>
          </a:xfrm>
          <a:prstGeom prst="rect">
            <a:avLst/>
          </a:prstGeom>
          <a:noFill/>
          <a:ln>
            <a:noFill/>
          </a:ln>
        </p:spPr>
      </p:pic>
      <p:sp>
        <p:nvSpPr>
          <p:cNvPr id="307" name="Google Shape;307;p19">
            <a:hlinkClick r:id="rId5" action="ppaction://hlinksldjump"/>
          </p:cNvPr>
          <p:cNvSpPr/>
          <p:nvPr/>
        </p:nvSpPr>
        <p:spPr>
          <a:xfrm>
            <a:off x="2723696" y="5353343"/>
            <a:ext cx="1402603" cy="1402603"/>
          </a:xfrm>
          <a:prstGeom prst="ellipse">
            <a:avLst/>
          </a:prstGeom>
          <a:noFill/>
          <a:ln w="381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sp>
        <p:nvSpPr>
          <p:cNvPr id="308" name="Google Shape;308;p19"/>
          <p:cNvSpPr txBox="1"/>
          <p:nvPr/>
        </p:nvSpPr>
        <p:spPr>
          <a:xfrm>
            <a:off x="2649856" y="5834952"/>
            <a:ext cx="1623278" cy="584747"/>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Moisissures</a:t>
            </a:r>
            <a:endParaRPr sz="1991" b="1" dirty="0">
              <a:solidFill>
                <a:srgbClr val="000000"/>
              </a:solidFill>
              <a:latin typeface="Avenir Next" panose="020B0503020202020204" pitchFamily="34" charset="0"/>
              <a:sym typeface="Arial"/>
            </a:endParaRPr>
          </a:p>
        </p:txBody>
      </p:sp>
      <p:grpSp>
        <p:nvGrpSpPr>
          <p:cNvPr id="309" name="Google Shape;309;p19"/>
          <p:cNvGrpSpPr/>
          <p:nvPr/>
        </p:nvGrpSpPr>
        <p:grpSpPr>
          <a:xfrm>
            <a:off x="5142423" y="7663393"/>
            <a:ext cx="1461948" cy="1402603"/>
            <a:chOff x="52242" y="5177850"/>
            <a:chExt cx="1713220" cy="1643675"/>
          </a:xfrm>
        </p:grpSpPr>
        <p:pic>
          <p:nvPicPr>
            <p:cNvPr id="310" name="Google Shape;310;p19">
              <a:hlinkClick r:id="rId6" action="ppaction://hlinksldjump"/>
            </p:cNvPr>
            <p:cNvPicPr preferRelativeResize="0"/>
            <p:nvPr/>
          </p:nvPicPr>
          <p:blipFill rotWithShape="1">
            <a:blip r:embed="rId7">
              <a:alphaModFix/>
            </a:blip>
            <a:srcRect/>
            <a:stretch/>
          </p:blipFill>
          <p:spPr>
            <a:xfrm>
              <a:off x="74280" y="5177850"/>
              <a:ext cx="1643675" cy="1643675"/>
            </a:xfrm>
            <a:prstGeom prst="rect">
              <a:avLst/>
            </a:prstGeom>
            <a:noFill/>
            <a:ln>
              <a:noFill/>
            </a:ln>
          </p:spPr>
        </p:pic>
        <p:sp>
          <p:nvSpPr>
            <p:cNvPr id="311" name="Google Shape;311;p19"/>
            <p:cNvSpPr/>
            <p:nvPr/>
          </p:nvSpPr>
          <p:spPr>
            <a:xfrm>
              <a:off x="71121" y="5177850"/>
              <a:ext cx="1643675" cy="1643675"/>
            </a:xfrm>
            <a:prstGeom prst="ellipse">
              <a:avLst/>
            </a:prstGeom>
            <a:noFill/>
            <a:ln w="381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sp>
          <p:nvSpPr>
            <p:cNvPr id="312" name="Google Shape;312;p19"/>
            <p:cNvSpPr txBox="1"/>
            <p:nvPr/>
          </p:nvSpPr>
          <p:spPr>
            <a:xfrm>
              <a:off x="52242" y="5711718"/>
              <a:ext cx="1713220" cy="576063"/>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Amiante</a:t>
              </a:r>
              <a:endParaRPr sz="1991" b="1" dirty="0">
                <a:solidFill>
                  <a:srgbClr val="000000"/>
                </a:solidFill>
                <a:latin typeface="Avenir Next" panose="020B0503020202020204" pitchFamily="34" charset="0"/>
                <a:sym typeface="Arial"/>
              </a:endParaRPr>
            </a:p>
          </p:txBody>
        </p:sp>
      </p:grpSp>
      <p:pic>
        <p:nvPicPr>
          <p:cNvPr id="314" name="Google Shape;314;p19">
            <a:hlinkClick r:id="rId6" action="ppaction://hlinksldjump"/>
          </p:cNvPr>
          <p:cNvPicPr preferRelativeResize="0"/>
          <p:nvPr/>
        </p:nvPicPr>
        <p:blipFill rotWithShape="1">
          <a:blip r:embed="rId8">
            <a:alphaModFix/>
          </a:blip>
          <a:srcRect/>
          <a:stretch/>
        </p:blipFill>
        <p:spPr>
          <a:xfrm>
            <a:off x="3949610" y="6236784"/>
            <a:ext cx="1395419" cy="1395420"/>
          </a:xfrm>
          <a:prstGeom prst="rect">
            <a:avLst/>
          </a:prstGeom>
          <a:noFill/>
          <a:ln>
            <a:noFill/>
          </a:ln>
        </p:spPr>
      </p:pic>
      <p:sp>
        <p:nvSpPr>
          <p:cNvPr id="315" name="Google Shape;315;p19"/>
          <p:cNvSpPr/>
          <p:nvPr/>
        </p:nvSpPr>
        <p:spPr>
          <a:xfrm>
            <a:off x="3949611" y="6229601"/>
            <a:ext cx="1402603" cy="1402603"/>
          </a:xfrm>
          <a:prstGeom prst="ellipse">
            <a:avLst/>
          </a:prstGeom>
          <a:noFill/>
          <a:ln w="381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sp>
        <p:nvSpPr>
          <p:cNvPr id="316" name="Google Shape;316;p19"/>
          <p:cNvSpPr txBox="1"/>
          <p:nvPr/>
        </p:nvSpPr>
        <p:spPr>
          <a:xfrm>
            <a:off x="3886674" y="6686396"/>
            <a:ext cx="1461948" cy="491574"/>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Plomb</a:t>
            </a:r>
            <a:endParaRPr sz="1991" b="1" dirty="0">
              <a:solidFill>
                <a:srgbClr val="000000"/>
              </a:solidFill>
              <a:latin typeface="Avenir Next" panose="020B0503020202020204" pitchFamily="34" charset="0"/>
              <a:sym typeface="Arial"/>
            </a:endParaRPr>
          </a:p>
        </p:txBody>
      </p:sp>
      <p:pic>
        <p:nvPicPr>
          <p:cNvPr id="319" name="Google Shape;319;p19">
            <a:hlinkClick r:id="rId6" action="ppaction://hlinksldjump"/>
          </p:cNvPr>
          <p:cNvPicPr preferRelativeResize="0"/>
          <p:nvPr/>
        </p:nvPicPr>
        <p:blipFill rotWithShape="1">
          <a:blip r:embed="rId9">
            <a:alphaModFix/>
          </a:blip>
          <a:srcRect/>
          <a:stretch/>
        </p:blipFill>
        <p:spPr>
          <a:xfrm>
            <a:off x="7297044" y="7975336"/>
            <a:ext cx="1402603" cy="1402601"/>
          </a:xfrm>
          <a:prstGeom prst="rect">
            <a:avLst/>
          </a:prstGeom>
          <a:noFill/>
          <a:ln>
            <a:noFill/>
          </a:ln>
        </p:spPr>
      </p:pic>
      <p:sp>
        <p:nvSpPr>
          <p:cNvPr id="320" name="Google Shape;320;p19"/>
          <p:cNvSpPr/>
          <p:nvPr/>
        </p:nvSpPr>
        <p:spPr>
          <a:xfrm>
            <a:off x="7294472" y="7966635"/>
            <a:ext cx="1402603" cy="1402601"/>
          </a:xfrm>
          <a:prstGeom prst="ellipse">
            <a:avLst/>
          </a:prstGeom>
          <a:noFill/>
          <a:ln w="381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sp>
        <p:nvSpPr>
          <p:cNvPr id="321" name="Google Shape;321;p19"/>
          <p:cNvSpPr txBox="1"/>
          <p:nvPr/>
        </p:nvSpPr>
        <p:spPr>
          <a:xfrm>
            <a:off x="7246584" y="8422148"/>
            <a:ext cx="1461948" cy="491574"/>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Radon</a:t>
            </a:r>
            <a:endParaRPr sz="1991" b="1" dirty="0">
              <a:solidFill>
                <a:srgbClr val="000000"/>
              </a:solidFill>
              <a:latin typeface="Avenir Next" panose="020B0503020202020204" pitchFamily="34" charset="0"/>
              <a:sym typeface="Arial"/>
            </a:endParaRPr>
          </a:p>
        </p:txBody>
      </p:sp>
      <p:pic>
        <p:nvPicPr>
          <p:cNvPr id="323" name="Google Shape;323;p19"/>
          <p:cNvPicPr preferRelativeResize="0"/>
          <p:nvPr/>
        </p:nvPicPr>
        <p:blipFill rotWithShape="1">
          <a:blip r:embed="rId10">
            <a:alphaModFix/>
          </a:blip>
          <a:srcRect/>
          <a:stretch/>
        </p:blipFill>
        <p:spPr>
          <a:xfrm>
            <a:off x="4164318" y="3972629"/>
            <a:ext cx="1393953" cy="1393951"/>
          </a:xfrm>
          <a:prstGeom prst="rect">
            <a:avLst/>
          </a:prstGeom>
          <a:noFill/>
          <a:ln>
            <a:noFill/>
          </a:ln>
        </p:spPr>
      </p:pic>
      <p:sp>
        <p:nvSpPr>
          <p:cNvPr id="324" name="Google Shape;324;p19">
            <a:hlinkClick r:id="rId6" action="ppaction://hlinksldjump"/>
          </p:cNvPr>
          <p:cNvSpPr/>
          <p:nvPr/>
        </p:nvSpPr>
        <p:spPr>
          <a:xfrm>
            <a:off x="4158618" y="3963979"/>
            <a:ext cx="1402603" cy="1402603"/>
          </a:xfrm>
          <a:prstGeom prst="ellipse">
            <a:avLst/>
          </a:prstGeom>
          <a:noFill/>
          <a:ln w="381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sp>
        <p:nvSpPr>
          <p:cNvPr id="325" name="Google Shape;325;p19"/>
          <p:cNvSpPr txBox="1"/>
          <p:nvPr/>
        </p:nvSpPr>
        <p:spPr>
          <a:xfrm>
            <a:off x="4162881" y="4428786"/>
            <a:ext cx="1461948" cy="491574"/>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Biocides</a:t>
            </a:r>
            <a:endParaRPr sz="1991" b="1" dirty="0">
              <a:solidFill>
                <a:srgbClr val="000000"/>
              </a:solidFill>
              <a:latin typeface="Avenir Next" panose="020B0503020202020204" pitchFamily="34" charset="0"/>
              <a:sym typeface="Arial"/>
            </a:endParaRPr>
          </a:p>
        </p:txBody>
      </p:sp>
      <p:pic>
        <p:nvPicPr>
          <p:cNvPr id="327" name="Google Shape;327;p19">
            <a:hlinkClick r:id="rId6" action="ppaction://hlinksldjump"/>
          </p:cNvPr>
          <p:cNvPicPr preferRelativeResize="0"/>
          <p:nvPr/>
        </p:nvPicPr>
        <p:blipFill rotWithShape="1">
          <a:blip r:embed="rId11">
            <a:alphaModFix/>
          </a:blip>
          <a:srcRect/>
          <a:stretch/>
        </p:blipFill>
        <p:spPr>
          <a:xfrm>
            <a:off x="2775997" y="3244754"/>
            <a:ext cx="1414457" cy="1414457"/>
          </a:xfrm>
          <a:prstGeom prst="rect">
            <a:avLst/>
          </a:prstGeom>
          <a:noFill/>
          <a:ln>
            <a:noFill/>
          </a:ln>
        </p:spPr>
      </p:pic>
      <p:sp>
        <p:nvSpPr>
          <p:cNvPr id="328" name="Google Shape;328;p19"/>
          <p:cNvSpPr/>
          <p:nvPr/>
        </p:nvSpPr>
        <p:spPr>
          <a:xfrm>
            <a:off x="2774116" y="3250317"/>
            <a:ext cx="1402603" cy="1402603"/>
          </a:xfrm>
          <a:prstGeom prst="ellipse">
            <a:avLst/>
          </a:prstGeom>
          <a:noFill/>
          <a:ln w="381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sp>
        <p:nvSpPr>
          <p:cNvPr id="329" name="Google Shape;329;p19"/>
          <p:cNvSpPr txBox="1"/>
          <p:nvPr/>
        </p:nvSpPr>
        <p:spPr>
          <a:xfrm>
            <a:off x="2766257" y="3659517"/>
            <a:ext cx="1461948" cy="491575"/>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Fibres minérales</a:t>
            </a:r>
            <a:endParaRPr sz="1991" b="1" dirty="0">
              <a:solidFill>
                <a:srgbClr val="000000"/>
              </a:solidFill>
              <a:latin typeface="Avenir Next" panose="020B0503020202020204" pitchFamily="34" charset="0"/>
              <a:sym typeface="Arial"/>
            </a:endParaRPr>
          </a:p>
        </p:txBody>
      </p:sp>
      <p:pic>
        <p:nvPicPr>
          <p:cNvPr id="334" name="Google Shape;334;p19">
            <a:hlinkClick r:id="rId12" action="ppaction://hlinksldjump"/>
          </p:cNvPr>
          <p:cNvPicPr preferRelativeResize="0"/>
          <p:nvPr/>
        </p:nvPicPr>
        <p:blipFill rotWithShape="1">
          <a:blip r:embed="rId13">
            <a:alphaModFix/>
          </a:blip>
          <a:srcRect/>
          <a:stretch/>
        </p:blipFill>
        <p:spPr>
          <a:xfrm>
            <a:off x="9784502" y="3287221"/>
            <a:ext cx="1402603" cy="1402603"/>
          </a:xfrm>
          <a:prstGeom prst="rect">
            <a:avLst/>
          </a:prstGeom>
          <a:noFill/>
          <a:ln>
            <a:noFill/>
          </a:ln>
        </p:spPr>
      </p:pic>
      <p:sp>
        <p:nvSpPr>
          <p:cNvPr id="335" name="Google Shape;335;p19"/>
          <p:cNvSpPr/>
          <p:nvPr/>
        </p:nvSpPr>
        <p:spPr>
          <a:xfrm>
            <a:off x="9778815" y="3287223"/>
            <a:ext cx="1402603" cy="1402603"/>
          </a:xfrm>
          <a:prstGeom prst="ellipse">
            <a:avLst/>
          </a:prstGeom>
          <a:noFill/>
          <a:ln w="381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sp>
        <p:nvSpPr>
          <p:cNvPr id="336" name="Google Shape;336;p19"/>
          <p:cNvSpPr txBox="1"/>
          <p:nvPr/>
        </p:nvSpPr>
        <p:spPr>
          <a:xfrm>
            <a:off x="9674946" y="3721192"/>
            <a:ext cx="1585082" cy="460851"/>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Gaz de combustion</a:t>
            </a:r>
            <a:endParaRPr sz="1991" b="1" dirty="0">
              <a:solidFill>
                <a:srgbClr val="000000"/>
              </a:solidFill>
              <a:latin typeface="Avenir Next" panose="020B0503020202020204" pitchFamily="34" charset="0"/>
              <a:sym typeface="Arial"/>
            </a:endParaRPr>
          </a:p>
        </p:txBody>
      </p:sp>
      <p:sp>
        <p:nvSpPr>
          <p:cNvPr id="338" name="Google Shape;338;p19"/>
          <p:cNvSpPr txBox="1"/>
          <p:nvPr/>
        </p:nvSpPr>
        <p:spPr>
          <a:xfrm>
            <a:off x="12255527" y="6397470"/>
            <a:ext cx="1461948" cy="491574"/>
          </a:xfrm>
          <a:prstGeom prst="rect">
            <a:avLst/>
          </a:prstGeom>
          <a:noFill/>
          <a:ln>
            <a:noFill/>
          </a:ln>
        </p:spPr>
        <p:txBody>
          <a:bodyPr spcFirstLastPara="1" wrap="square" lIns="130027" tIns="64996" rIns="130027" bIns="64996" anchor="ctr" anchorCtr="0">
            <a:noAutofit/>
          </a:bodyPr>
          <a:lstStyle/>
          <a:p>
            <a:pPr algn="ctr">
              <a:buClr>
                <a:srgbClr val="000000"/>
              </a:buClr>
              <a:buSzPts val="1800"/>
            </a:pPr>
            <a:r>
              <a:rPr lang="fr-BE" b="1" dirty="0">
                <a:solidFill>
                  <a:schemeClr val="lt1"/>
                </a:solidFill>
                <a:latin typeface="Calibri"/>
                <a:ea typeface="Calibri"/>
                <a:cs typeface="Calibri"/>
                <a:sym typeface="Calibri"/>
              </a:rPr>
              <a:t>COV</a:t>
            </a:r>
            <a:endParaRPr sz="1991" dirty="0">
              <a:solidFill>
                <a:srgbClr val="000000"/>
              </a:solidFill>
              <a:latin typeface="Arial"/>
              <a:ea typeface="Arial"/>
              <a:cs typeface="Arial"/>
              <a:sym typeface="Arial"/>
            </a:endParaRPr>
          </a:p>
        </p:txBody>
      </p:sp>
      <p:pic>
        <p:nvPicPr>
          <p:cNvPr id="339" name="Google Shape;339;p19">
            <a:hlinkClick r:id="rId6" action="ppaction://hlinksldjump"/>
          </p:cNvPr>
          <p:cNvPicPr preferRelativeResize="0"/>
          <p:nvPr/>
        </p:nvPicPr>
        <p:blipFill rotWithShape="1">
          <a:blip r:embed="rId14">
            <a:alphaModFix/>
          </a:blip>
          <a:srcRect/>
          <a:stretch/>
        </p:blipFill>
        <p:spPr>
          <a:xfrm>
            <a:off x="12315706" y="6096102"/>
            <a:ext cx="1390190" cy="1402603"/>
          </a:xfrm>
          <a:prstGeom prst="rect">
            <a:avLst/>
          </a:prstGeom>
          <a:noFill/>
          <a:ln>
            <a:noFill/>
          </a:ln>
        </p:spPr>
      </p:pic>
      <p:sp>
        <p:nvSpPr>
          <p:cNvPr id="340" name="Google Shape;340;p19"/>
          <p:cNvSpPr txBox="1"/>
          <p:nvPr/>
        </p:nvSpPr>
        <p:spPr>
          <a:xfrm>
            <a:off x="12305571" y="6551615"/>
            <a:ext cx="1461948" cy="491574"/>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u="sng" dirty="0">
                <a:solidFill>
                  <a:schemeClr val="lt1"/>
                </a:solidFill>
                <a:latin typeface="Avenir Next" panose="020B0503020202020204" pitchFamily="34" charset="0"/>
                <a:ea typeface="Calibri"/>
                <a:cs typeface="Calibri"/>
                <a:sym typeface="Calibri"/>
                <a:hlinkClick r:id="" action="ppaction://noaction">
                  <a:extLst>
                    <a:ext uri="{A12FA001-AC4F-418D-AE19-62706E023703}">
                      <ahyp:hlinkClr xmlns:ahyp="http://schemas.microsoft.com/office/drawing/2018/hyperlinkcolor" val="tx"/>
                    </a:ext>
                  </a:extLst>
                </a:hlinkClick>
              </a:rPr>
              <a:t>COV</a:t>
            </a:r>
            <a:endParaRPr sz="1707" b="1" dirty="0">
              <a:solidFill>
                <a:schemeClr val="lt1"/>
              </a:solidFill>
              <a:latin typeface="Avenir Next" panose="020B0503020202020204" pitchFamily="34" charset="0"/>
              <a:ea typeface="Calibri"/>
              <a:cs typeface="Calibri"/>
              <a:sym typeface="Calibri"/>
            </a:endParaRPr>
          </a:p>
        </p:txBody>
      </p:sp>
      <p:sp>
        <p:nvSpPr>
          <p:cNvPr id="341" name="Google Shape;341;p19"/>
          <p:cNvSpPr/>
          <p:nvPr/>
        </p:nvSpPr>
        <p:spPr>
          <a:xfrm>
            <a:off x="12305573" y="6104239"/>
            <a:ext cx="1402603" cy="1402603"/>
          </a:xfrm>
          <a:prstGeom prst="ellipse">
            <a:avLst/>
          </a:prstGeom>
          <a:noFill/>
          <a:ln w="381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pic>
        <p:nvPicPr>
          <p:cNvPr id="343" name="Google Shape;343;p19"/>
          <p:cNvPicPr preferRelativeResize="0"/>
          <p:nvPr/>
        </p:nvPicPr>
        <p:blipFill rotWithShape="1">
          <a:blip r:embed="rId15">
            <a:alphaModFix/>
          </a:blip>
          <a:srcRect/>
          <a:stretch/>
        </p:blipFill>
        <p:spPr>
          <a:xfrm>
            <a:off x="10199349" y="7604764"/>
            <a:ext cx="1402603" cy="1402603"/>
          </a:xfrm>
          <a:prstGeom prst="rect">
            <a:avLst/>
          </a:prstGeom>
          <a:noFill/>
          <a:ln>
            <a:noFill/>
          </a:ln>
        </p:spPr>
      </p:pic>
      <p:sp>
        <p:nvSpPr>
          <p:cNvPr id="344" name="Google Shape;344;p19">
            <a:hlinkClick r:id="rId5" action="ppaction://hlinksldjump"/>
          </p:cNvPr>
          <p:cNvSpPr/>
          <p:nvPr/>
        </p:nvSpPr>
        <p:spPr>
          <a:xfrm>
            <a:off x="10199413" y="7604765"/>
            <a:ext cx="1402603" cy="1402603"/>
          </a:xfrm>
          <a:prstGeom prst="ellipse">
            <a:avLst/>
          </a:prstGeom>
          <a:noFill/>
          <a:ln w="381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sp>
        <p:nvSpPr>
          <p:cNvPr id="345" name="Google Shape;345;p19"/>
          <p:cNvSpPr txBox="1"/>
          <p:nvPr/>
        </p:nvSpPr>
        <p:spPr>
          <a:xfrm>
            <a:off x="10085577" y="8063862"/>
            <a:ext cx="1630141" cy="557471"/>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Légionelles</a:t>
            </a:r>
            <a:endParaRPr sz="1707" b="1" dirty="0">
              <a:solidFill>
                <a:schemeClr val="lt1"/>
              </a:solidFill>
              <a:latin typeface="Avenir Next" panose="020B0503020202020204" pitchFamily="34" charset="0"/>
              <a:ea typeface="Calibri"/>
              <a:cs typeface="Calibri"/>
              <a:sym typeface="Calibri"/>
            </a:endParaRPr>
          </a:p>
        </p:txBody>
      </p:sp>
      <p:sp>
        <p:nvSpPr>
          <p:cNvPr id="346" name="Google Shape;346;p19"/>
          <p:cNvSpPr/>
          <p:nvPr/>
        </p:nvSpPr>
        <p:spPr>
          <a:xfrm>
            <a:off x="6358646" y="4737987"/>
            <a:ext cx="460851" cy="460851"/>
          </a:xfrm>
          <a:prstGeom prst="ellipse">
            <a:avLst/>
          </a:prstGeom>
          <a:noFill/>
          <a:ln w="254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347" name="Google Shape;347;p19"/>
          <p:cNvSpPr/>
          <p:nvPr/>
        </p:nvSpPr>
        <p:spPr>
          <a:xfrm>
            <a:off x="10259636" y="6096101"/>
            <a:ext cx="460851" cy="460851"/>
          </a:xfrm>
          <a:prstGeom prst="ellipse">
            <a:avLst/>
          </a:prstGeom>
          <a:noFill/>
          <a:ln w="254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348" name="Google Shape;348;p19"/>
          <p:cNvSpPr/>
          <p:nvPr/>
        </p:nvSpPr>
        <p:spPr>
          <a:xfrm>
            <a:off x="6444906" y="6364915"/>
            <a:ext cx="460851" cy="460851"/>
          </a:xfrm>
          <a:prstGeom prst="ellipse">
            <a:avLst/>
          </a:prstGeom>
          <a:noFill/>
          <a:ln w="254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349" name="Google Shape;349;p19"/>
          <p:cNvSpPr/>
          <p:nvPr/>
        </p:nvSpPr>
        <p:spPr>
          <a:xfrm>
            <a:off x="7184543" y="5770711"/>
            <a:ext cx="460851" cy="460851"/>
          </a:xfrm>
          <a:prstGeom prst="ellipse">
            <a:avLst/>
          </a:prstGeom>
          <a:noFill/>
          <a:ln w="254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350" name="Google Shape;350;p19"/>
          <p:cNvSpPr/>
          <p:nvPr/>
        </p:nvSpPr>
        <p:spPr>
          <a:xfrm>
            <a:off x="7516344" y="7142581"/>
            <a:ext cx="460851" cy="460851"/>
          </a:xfrm>
          <a:prstGeom prst="ellipse">
            <a:avLst/>
          </a:prstGeom>
          <a:noFill/>
          <a:ln w="254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351" name="Google Shape;351;p19"/>
          <p:cNvSpPr/>
          <p:nvPr/>
        </p:nvSpPr>
        <p:spPr>
          <a:xfrm>
            <a:off x="7055493" y="4782074"/>
            <a:ext cx="460851" cy="460851"/>
          </a:xfrm>
          <a:prstGeom prst="ellipse">
            <a:avLst/>
          </a:prstGeom>
          <a:noFill/>
          <a:ln w="254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352" name="Google Shape;352;p19"/>
          <p:cNvSpPr/>
          <p:nvPr/>
        </p:nvSpPr>
        <p:spPr>
          <a:xfrm>
            <a:off x="7872036" y="6603479"/>
            <a:ext cx="460851" cy="460851"/>
          </a:xfrm>
          <a:prstGeom prst="ellipse">
            <a:avLst/>
          </a:prstGeom>
          <a:noFill/>
          <a:ln w="254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304" name="Google Shape;304;p19"/>
          <p:cNvSpPr/>
          <p:nvPr/>
        </p:nvSpPr>
        <p:spPr>
          <a:xfrm>
            <a:off x="6795076" y="3517756"/>
            <a:ext cx="460851" cy="460851"/>
          </a:xfrm>
          <a:prstGeom prst="ellipse">
            <a:avLst/>
          </a:prstGeom>
          <a:noFill/>
          <a:ln w="254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cxnSp>
        <p:nvCxnSpPr>
          <p:cNvPr id="353" name="Google Shape;353;p19"/>
          <p:cNvCxnSpPr/>
          <p:nvPr/>
        </p:nvCxnSpPr>
        <p:spPr>
          <a:xfrm rot="10800000" flipH="1">
            <a:off x="5602400" y="4522891"/>
            <a:ext cx="1091078" cy="146715"/>
          </a:xfrm>
          <a:prstGeom prst="straightConnector1">
            <a:avLst/>
          </a:prstGeom>
          <a:noFill/>
          <a:ln w="28575" cap="flat" cmpd="sng">
            <a:solidFill>
              <a:schemeClr val="accent1"/>
            </a:solidFill>
            <a:prstDash val="solid"/>
            <a:round/>
            <a:headEnd type="none" w="sm" len="sm"/>
            <a:tailEnd type="none" w="sm" len="sm"/>
          </a:ln>
        </p:spPr>
      </p:cxnSp>
      <p:cxnSp>
        <p:nvCxnSpPr>
          <p:cNvPr id="354" name="Google Shape;354;p19"/>
          <p:cNvCxnSpPr>
            <a:stCxn id="315" idx="6"/>
            <a:endCxn id="349" idx="2"/>
          </p:cNvCxnSpPr>
          <p:nvPr/>
        </p:nvCxnSpPr>
        <p:spPr>
          <a:xfrm rot="10800000" flipH="1">
            <a:off x="5352214" y="6001196"/>
            <a:ext cx="1832533" cy="929707"/>
          </a:xfrm>
          <a:prstGeom prst="straightConnector1">
            <a:avLst/>
          </a:prstGeom>
          <a:noFill/>
          <a:ln w="28575" cap="flat" cmpd="sng">
            <a:solidFill>
              <a:schemeClr val="accent1"/>
            </a:solidFill>
            <a:prstDash val="solid"/>
            <a:round/>
            <a:headEnd type="none" w="sm" len="sm"/>
            <a:tailEnd type="none" w="sm" len="sm"/>
          </a:ln>
        </p:spPr>
      </p:cxnSp>
      <p:cxnSp>
        <p:nvCxnSpPr>
          <p:cNvPr id="355" name="Google Shape;355;p19"/>
          <p:cNvCxnSpPr>
            <a:cxnSpLocks/>
            <a:stCxn id="351" idx="6"/>
            <a:endCxn id="336" idx="1"/>
          </p:cNvCxnSpPr>
          <p:nvPr/>
        </p:nvCxnSpPr>
        <p:spPr>
          <a:xfrm flipV="1">
            <a:off x="7516344" y="3951618"/>
            <a:ext cx="2158601" cy="1060882"/>
          </a:xfrm>
          <a:prstGeom prst="straightConnector1">
            <a:avLst/>
          </a:prstGeom>
          <a:noFill/>
          <a:ln w="28575" cap="flat" cmpd="sng">
            <a:solidFill>
              <a:srgbClr val="20A4BE"/>
            </a:solidFill>
            <a:prstDash val="solid"/>
            <a:round/>
            <a:headEnd type="none" w="sm" len="sm"/>
            <a:tailEnd type="none" w="sm" len="sm"/>
          </a:ln>
        </p:spPr>
      </p:cxnSp>
      <p:cxnSp>
        <p:nvCxnSpPr>
          <p:cNvPr id="356" name="Google Shape;356;p19"/>
          <p:cNvCxnSpPr/>
          <p:nvPr/>
        </p:nvCxnSpPr>
        <p:spPr>
          <a:xfrm>
            <a:off x="10720487" y="6366545"/>
            <a:ext cx="1585084" cy="451382"/>
          </a:xfrm>
          <a:prstGeom prst="straightConnector1">
            <a:avLst/>
          </a:prstGeom>
          <a:noFill/>
          <a:ln w="28575" cap="flat" cmpd="sng">
            <a:solidFill>
              <a:schemeClr val="accent1"/>
            </a:solidFill>
            <a:prstDash val="solid"/>
            <a:round/>
            <a:headEnd type="none" w="sm" len="sm"/>
            <a:tailEnd type="none" w="sm" len="sm"/>
          </a:ln>
        </p:spPr>
      </p:cxnSp>
      <p:cxnSp>
        <p:nvCxnSpPr>
          <p:cNvPr id="357" name="Google Shape;357;p19"/>
          <p:cNvCxnSpPr/>
          <p:nvPr/>
        </p:nvCxnSpPr>
        <p:spPr>
          <a:xfrm rot="10800000">
            <a:off x="8332889" y="6955346"/>
            <a:ext cx="1926748" cy="984759"/>
          </a:xfrm>
          <a:prstGeom prst="straightConnector1">
            <a:avLst/>
          </a:prstGeom>
          <a:noFill/>
          <a:ln w="28575" cap="flat" cmpd="sng">
            <a:solidFill>
              <a:schemeClr val="accent1"/>
            </a:solidFill>
            <a:prstDash val="solid"/>
            <a:round/>
            <a:headEnd type="none" w="sm" len="sm"/>
            <a:tailEnd type="none" w="sm" len="sm"/>
          </a:ln>
        </p:spPr>
      </p:cxnSp>
      <p:cxnSp>
        <p:nvCxnSpPr>
          <p:cNvPr id="358" name="Google Shape;358;p19"/>
          <p:cNvCxnSpPr>
            <a:stCxn id="320" idx="0"/>
            <a:endCxn id="350" idx="4"/>
          </p:cNvCxnSpPr>
          <p:nvPr/>
        </p:nvCxnSpPr>
        <p:spPr>
          <a:xfrm rot="10800000">
            <a:off x="7746601" y="7603543"/>
            <a:ext cx="249173" cy="363093"/>
          </a:xfrm>
          <a:prstGeom prst="straightConnector1">
            <a:avLst/>
          </a:prstGeom>
          <a:noFill/>
          <a:ln w="28575" cap="flat" cmpd="sng">
            <a:solidFill>
              <a:srgbClr val="20A4BE"/>
            </a:solidFill>
            <a:prstDash val="solid"/>
            <a:round/>
            <a:headEnd type="none" w="sm" len="sm"/>
            <a:tailEnd type="none" w="sm" len="sm"/>
          </a:ln>
        </p:spPr>
      </p:cxnSp>
      <p:cxnSp>
        <p:nvCxnSpPr>
          <p:cNvPr id="359" name="Google Shape;359;p19"/>
          <p:cNvCxnSpPr/>
          <p:nvPr/>
        </p:nvCxnSpPr>
        <p:spPr>
          <a:xfrm rot="10800000" flipH="1">
            <a:off x="6147940" y="6833905"/>
            <a:ext cx="456432" cy="891695"/>
          </a:xfrm>
          <a:prstGeom prst="straightConnector1">
            <a:avLst/>
          </a:prstGeom>
          <a:noFill/>
          <a:ln w="28575" cap="flat" cmpd="sng">
            <a:solidFill>
              <a:schemeClr val="accent1"/>
            </a:solidFill>
            <a:prstDash val="solid"/>
            <a:round/>
            <a:headEnd type="none" w="sm" len="sm"/>
            <a:tailEnd type="none" w="sm" len="sm"/>
          </a:ln>
        </p:spPr>
      </p:cxnSp>
      <p:cxnSp>
        <p:nvCxnSpPr>
          <p:cNvPr id="360" name="Google Shape;360;p19"/>
          <p:cNvCxnSpPr>
            <a:endCxn id="346" idx="3"/>
          </p:cNvCxnSpPr>
          <p:nvPr/>
        </p:nvCxnSpPr>
        <p:spPr>
          <a:xfrm rot="10800000" flipH="1">
            <a:off x="4120856" y="5131348"/>
            <a:ext cx="2305280" cy="816213"/>
          </a:xfrm>
          <a:prstGeom prst="straightConnector1">
            <a:avLst/>
          </a:prstGeom>
          <a:noFill/>
          <a:ln w="28575" cap="flat" cmpd="sng">
            <a:solidFill>
              <a:srgbClr val="20A4BE"/>
            </a:solidFill>
            <a:prstDash val="solid"/>
            <a:round/>
            <a:headEnd type="none" w="sm" len="sm"/>
            <a:tailEnd type="none" w="sm" len="sm"/>
          </a:ln>
        </p:spPr>
      </p:cxnSp>
      <p:sp>
        <p:nvSpPr>
          <p:cNvPr id="2" name="Espace réservé du pied de page 1">
            <a:extLst>
              <a:ext uri="{FF2B5EF4-FFF2-40B4-BE49-F238E27FC236}">
                <a16:creationId xmlns:a16="http://schemas.microsoft.com/office/drawing/2014/main" id="{2C956250-6C80-1145-9CD1-197B346F0D94}"/>
              </a:ext>
            </a:extLst>
          </p:cNvPr>
          <p:cNvSpPr>
            <a:spLocks noGrp="1"/>
          </p:cNvSpPr>
          <p:nvPr>
            <p:ph type="ftr" idx="10"/>
          </p:nvPr>
        </p:nvSpPr>
        <p:spPr/>
        <p:txBody>
          <a:bodyPr/>
          <a:lstStyle/>
          <a:p>
            <a:r>
              <a:rPr lang="fr-BE">
                <a:solidFill>
                  <a:schemeClr val="bg1">
                    <a:lumMod val="65000"/>
                  </a:schemeClr>
                </a:solidFill>
                <a:latin typeface="Avenir Next" panose="020B0503020202020204" pitchFamily="34" charset="0"/>
              </a:rPr>
              <a:t>Interreg ET’Air – Module de Base</a:t>
            </a:r>
            <a:endParaRPr lang="fr-BE" dirty="0">
              <a:solidFill>
                <a:schemeClr val="bg1">
                  <a:lumMod val="65000"/>
                </a:schemeClr>
              </a:solidFill>
              <a:latin typeface="Avenir Next" panose="020B0503020202020204" pitchFamily="34" charset="0"/>
            </a:endParaRPr>
          </a:p>
        </p:txBody>
      </p:sp>
      <p:sp>
        <p:nvSpPr>
          <p:cNvPr id="3" name="Espace réservé du numéro de diapositive 2">
            <a:extLst>
              <a:ext uri="{FF2B5EF4-FFF2-40B4-BE49-F238E27FC236}">
                <a16:creationId xmlns:a16="http://schemas.microsoft.com/office/drawing/2014/main" id="{F8B85004-B4B3-3449-9215-78882FA73B26}"/>
              </a:ext>
            </a:extLst>
          </p:cNvPr>
          <p:cNvSpPr>
            <a:spLocks noGrp="1"/>
          </p:cNvSpPr>
          <p:nvPr>
            <p:ph type="sldNum" idx="11"/>
          </p:nvPr>
        </p:nvSpPr>
        <p:spPr/>
        <p:txBody>
          <a:bodyPr/>
          <a:lstStyle/>
          <a:p>
            <a:fld id="{00000000-1234-1234-1234-123412341234}" type="slidenum">
              <a:rPr lang="fr-BE" smtClean="0"/>
              <a:pPr/>
              <a:t>38</a:t>
            </a:fld>
            <a:endParaRPr lang="fr-BE" dirty="0"/>
          </a:p>
        </p:txBody>
      </p:sp>
      <p:grpSp>
        <p:nvGrpSpPr>
          <p:cNvPr id="84" name="Groupe 83">
            <a:extLst>
              <a:ext uri="{FF2B5EF4-FFF2-40B4-BE49-F238E27FC236}">
                <a16:creationId xmlns:a16="http://schemas.microsoft.com/office/drawing/2014/main" id="{95D19AB1-C084-324A-A645-977FDCFA4E07}"/>
              </a:ext>
            </a:extLst>
          </p:cNvPr>
          <p:cNvGrpSpPr/>
          <p:nvPr/>
        </p:nvGrpSpPr>
        <p:grpSpPr>
          <a:xfrm>
            <a:off x="2624342" y="-17316"/>
            <a:ext cx="11389451" cy="2126476"/>
            <a:chOff x="321613" y="-12175"/>
            <a:chExt cx="8008208" cy="1495178"/>
          </a:xfrm>
        </p:grpSpPr>
        <p:grpSp>
          <p:nvGrpSpPr>
            <p:cNvPr id="85" name="Groupe 84">
              <a:extLst>
                <a:ext uri="{FF2B5EF4-FFF2-40B4-BE49-F238E27FC236}">
                  <a16:creationId xmlns:a16="http://schemas.microsoft.com/office/drawing/2014/main" id="{7756C1AF-6227-344A-AD7E-C4A610D5DFD8}"/>
                </a:ext>
              </a:extLst>
            </p:cNvPr>
            <p:cNvGrpSpPr/>
            <p:nvPr/>
          </p:nvGrpSpPr>
          <p:grpSpPr>
            <a:xfrm>
              <a:off x="2483768" y="-12175"/>
              <a:ext cx="4176464" cy="639712"/>
              <a:chOff x="2483768" y="-12175"/>
              <a:chExt cx="4176464" cy="639712"/>
            </a:xfrm>
          </p:grpSpPr>
          <p:sp>
            <p:nvSpPr>
              <p:cNvPr id="87" name="Rectangle : avec coins arrondis en haut 86">
                <a:extLst>
                  <a:ext uri="{FF2B5EF4-FFF2-40B4-BE49-F238E27FC236}">
                    <a16:creationId xmlns:a16="http://schemas.microsoft.com/office/drawing/2014/main" id="{754A2AFA-F905-0D43-8974-C0A9B8CB1A6E}"/>
                  </a:ext>
                </a:extLst>
              </p:cNvPr>
              <p:cNvSpPr/>
              <p:nvPr/>
            </p:nvSpPr>
            <p:spPr>
              <a:xfrm rot="10800000">
                <a:off x="2483768" y="-10357"/>
                <a:ext cx="4176464" cy="637894"/>
              </a:xfrm>
              <a:prstGeom prst="round2SameRect">
                <a:avLst/>
              </a:prstGeom>
              <a:solidFill>
                <a:srgbClr val="01A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1"/>
              </a:p>
            </p:txBody>
          </p:sp>
          <p:sp>
            <p:nvSpPr>
              <p:cNvPr id="88" name="Google Shape;90;p5">
                <a:extLst>
                  <a:ext uri="{FF2B5EF4-FFF2-40B4-BE49-F238E27FC236}">
                    <a16:creationId xmlns:a16="http://schemas.microsoft.com/office/drawing/2014/main" id="{02F2B86C-BECF-1445-9DC0-B6A460BD507F}"/>
                  </a:ext>
                </a:extLst>
              </p:cNvPr>
              <p:cNvSpPr txBox="1">
                <a:spLocks/>
              </p:cNvSpPr>
              <p:nvPr/>
            </p:nvSpPr>
            <p:spPr>
              <a:xfrm>
                <a:off x="2483768" y="-12175"/>
                <a:ext cx="4176464" cy="632863"/>
              </a:xfrm>
              <a:prstGeom prst="rect">
                <a:avLst/>
              </a:prstGeom>
              <a:noFill/>
              <a:ln>
                <a:noFill/>
              </a:ln>
              <a:effectLst>
                <a:softEdge rad="0"/>
              </a:effectLst>
            </p:spPr>
            <p:txBody>
              <a:bodyPr spcFirstLastPara="1" wrap="square" lIns="130027" tIns="64996" rIns="130027" bIns="6499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000" b="0" i="0" u="none" strike="noStrike" cap="none">
                    <a:solidFill>
                      <a:srgbClr val="288997"/>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r>
                  <a:rPr lang="fr-BE" sz="1991" b="1" dirty="0">
                    <a:solidFill>
                      <a:schemeClr val="bg1"/>
                    </a:solidFill>
                    <a:latin typeface="Avenir Next" panose="020B0503020202020204" pitchFamily="34" charset="0"/>
                  </a:rPr>
                  <a:t>SÉQUENCE 1.</a:t>
                </a:r>
                <a:r>
                  <a:rPr lang="fr-BE" sz="1991" b="1" dirty="0">
                    <a:solidFill>
                      <a:schemeClr val="bg1"/>
                    </a:solidFill>
                    <a:latin typeface="Avenir Book" panose="02000503020000020003" pitchFamily="2" charset="0"/>
                  </a:rPr>
                  <a:t> </a:t>
                </a:r>
                <a:r>
                  <a:rPr lang="fr-BE" sz="1991" dirty="0">
                    <a:solidFill>
                      <a:schemeClr val="bg1"/>
                    </a:solidFill>
                    <a:latin typeface="Avenir Next" panose="020B0503020202020204" pitchFamily="34" charset="0"/>
                  </a:rPr>
                  <a:t>Contexte et enjeux de la QAI</a:t>
                </a:r>
              </a:p>
            </p:txBody>
          </p:sp>
        </p:grpSp>
        <p:sp>
          <p:nvSpPr>
            <p:cNvPr id="86" name="Google Shape;92;p5">
              <a:extLst>
                <a:ext uri="{FF2B5EF4-FFF2-40B4-BE49-F238E27FC236}">
                  <a16:creationId xmlns:a16="http://schemas.microsoft.com/office/drawing/2014/main" id="{F83CA9EB-634F-F246-93D8-9864BFB1E50F}"/>
                </a:ext>
              </a:extLst>
            </p:cNvPr>
            <p:cNvSpPr txBox="1"/>
            <p:nvPr/>
          </p:nvSpPr>
          <p:spPr>
            <a:xfrm>
              <a:off x="321613" y="836712"/>
              <a:ext cx="8008208" cy="646291"/>
            </a:xfrm>
            <a:prstGeom prst="rect">
              <a:avLst/>
            </a:prstGeom>
            <a:noFill/>
            <a:ln>
              <a:noFill/>
            </a:ln>
          </p:spPr>
          <p:txBody>
            <a:bodyPr spcFirstLastPara="1" wrap="square" lIns="130027" tIns="64996" rIns="130027" bIns="64996" anchor="t" anchorCtr="0">
              <a:spAutoFit/>
            </a:bodyPr>
            <a:lstStyle/>
            <a:p>
              <a:pPr lvl="0">
                <a:buSzPts val="2000"/>
              </a:pPr>
              <a:r>
                <a:rPr lang="fr-BE" b="1" dirty="0">
                  <a:solidFill>
                    <a:srgbClr val="EA6808"/>
                  </a:solidFill>
                  <a:latin typeface="Avenir Next" panose="020B0503020202020204" pitchFamily="34" charset="0"/>
                  <a:ea typeface="Calibri"/>
                  <a:cs typeface="Calibri"/>
                  <a:sym typeface="Calibri"/>
                </a:rPr>
                <a:t>POURQUOI PRENDRE EN COMPTE LA QAI DANS UN PROJET DE CONSTRUCTION OU DE RÉNOVATION ?</a:t>
              </a:r>
              <a:endParaRPr lang="fr-BE" b="1" dirty="0">
                <a:solidFill>
                  <a:srgbClr val="EA6808"/>
                </a:solidFill>
                <a:latin typeface="Avenir Next" panose="020B0503020202020204" pitchFamily="34" charset="0"/>
              </a:endParaRPr>
            </a:p>
          </p:txBody>
        </p:sp>
      </p:grpSp>
      <p:grpSp>
        <p:nvGrpSpPr>
          <p:cNvPr id="7" name="Groupe 6">
            <a:extLst>
              <a:ext uri="{FF2B5EF4-FFF2-40B4-BE49-F238E27FC236}">
                <a16:creationId xmlns:a16="http://schemas.microsoft.com/office/drawing/2014/main" id="{607DC2E6-C8DB-7043-A291-DA8BC75C18B7}"/>
              </a:ext>
            </a:extLst>
          </p:cNvPr>
          <p:cNvGrpSpPr/>
          <p:nvPr/>
        </p:nvGrpSpPr>
        <p:grpSpPr>
          <a:xfrm>
            <a:off x="12622432" y="3371137"/>
            <a:ext cx="1461948" cy="1366851"/>
            <a:chOff x="7351520" y="2370330"/>
            <a:chExt cx="1027932" cy="961067"/>
          </a:xfrm>
        </p:grpSpPr>
        <p:pic>
          <p:nvPicPr>
            <p:cNvPr id="75" name="Google Shape;334;p19">
              <a:hlinkClick r:id="rId6" action="ppaction://hlinksldjump"/>
              <a:extLst>
                <a:ext uri="{FF2B5EF4-FFF2-40B4-BE49-F238E27FC236}">
                  <a16:creationId xmlns:a16="http://schemas.microsoft.com/office/drawing/2014/main" id="{571869D6-E613-B24E-BC8C-06D0CD88703C}"/>
                </a:ext>
              </a:extLst>
            </p:cNvPr>
            <p:cNvPicPr preferRelativeResize="0"/>
            <p:nvPr/>
          </p:nvPicPr>
          <p:blipFill>
            <a:blip r:embed="rId16"/>
            <a:srcRect/>
            <a:stretch/>
          </p:blipFill>
          <p:spPr>
            <a:xfrm>
              <a:off x="7369288" y="2370330"/>
              <a:ext cx="977477" cy="961067"/>
            </a:xfrm>
            <a:prstGeom prst="ellipse">
              <a:avLst/>
            </a:prstGeom>
            <a:ln w="38100" cap="rnd">
              <a:solidFill>
                <a:srgbClr val="20A4BE"/>
              </a:solidFill>
            </a:ln>
            <a:effectLst/>
            <a:scene3d>
              <a:camera prst="orthographicFront"/>
              <a:lightRig rig="contrasting" dir="t">
                <a:rot lat="0" lon="0" rev="3000000"/>
              </a:lightRig>
            </a:scene3d>
            <a:sp3d contourW="7620">
              <a:bevelT w="95250" h="31750"/>
              <a:contourClr>
                <a:srgbClr val="333333"/>
              </a:contourClr>
            </a:sp3d>
          </p:spPr>
        </p:pic>
        <p:sp>
          <p:nvSpPr>
            <p:cNvPr id="76" name="Google Shape;335;p19">
              <a:extLst>
                <a:ext uri="{FF2B5EF4-FFF2-40B4-BE49-F238E27FC236}">
                  <a16:creationId xmlns:a16="http://schemas.microsoft.com/office/drawing/2014/main" id="{C9B4FC5F-C36F-0F43-88B8-7BBF40042505}"/>
                </a:ext>
              </a:extLst>
            </p:cNvPr>
            <p:cNvSpPr txBox="1"/>
            <p:nvPr/>
          </p:nvSpPr>
          <p:spPr>
            <a:xfrm>
              <a:off x="7351520" y="2677857"/>
              <a:ext cx="1027932" cy="345638"/>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Pollution</a:t>
              </a:r>
              <a:br>
                <a:rPr lang="fr-BE" sz="1707" b="1" dirty="0">
                  <a:solidFill>
                    <a:schemeClr val="lt1"/>
                  </a:solidFill>
                  <a:latin typeface="Avenir Next" panose="020B0503020202020204" pitchFamily="34" charset="0"/>
                  <a:ea typeface="Calibri"/>
                  <a:cs typeface="Calibri"/>
                  <a:sym typeface="Calibri"/>
                </a:rPr>
              </a:br>
              <a:r>
                <a:rPr lang="fr-BE" sz="1707" b="1" dirty="0">
                  <a:solidFill>
                    <a:schemeClr val="lt1"/>
                  </a:solidFill>
                  <a:latin typeface="Avenir Next" panose="020B0503020202020204" pitchFamily="34" charset="0"/>
                  <a:ea typeface="Calibri"/>
                  <a:cs typeface="Calibri"/>
                  <a:sym typeface="Calibri"/>
                </a:rPr>
                <a:t>extérieure</a:t>
              </a:r>
              <a:endParaRPr sz="1707" b="1" dirty="0">
                <a:solidFill>
                  <a:schemeClr val="lt1"/>
                </a:solidFill>
                <a:latin typeface="Avenir Next" panose="020B0503020202020204" pitchFamily="34" charset="0"/>
                <a:ea typeface="Calibri"/>
                <a:cs typeface="Calibri"/>
                <a:sym typeface="Calibri"/>
              </a:endParaRPr>
            </a:p>
          </p:txBody>
        </p:sp>
      </p:grpSp>
      <p:sp>
        <p:nvSpPr>
          <p:cNvPr id="78" name="Google Shape;91;p5">
            <a:extLst>
              <a:ext uri="{FF2B5EF4-FFF2-40B4-BE49-F238E27FC236}">
                <a16:creationId xmlns:a16="http://schemas.microsoft.com/office/drawing/2014/main" id="{A570867B-6EEE-DA46-BE11-7731C163CE8D}"/>
              </a:ext>
            </a:extLst>
          </p:cNvPr>
          <p:cNvSpPr txBox="1"/>
          <p:nvPr/>
        </p:nvSpPr>
        <p:spPr>
          <a:xfrm>
            <a:off x="2729125" y="2218500"/>
            <a:ext cx="9319434" cy="787908"/>
          </a:xfrm>
          <a:prstGeom prst="rect">
            <a:avLst/>
          </a:prstGeom>
          <a:noFill/>
          <a:ln>
            <a:noFill/>
          </a:ln>
        </p:spPr>
        <p:txBody>
          <a:bodyPr spcFirstLastPara="1" wrap="square" lIns="0" tIns="0" rIns="0" bIns="0" anchor="t" anchorCtr="0">
            <a:spAutoFit/>
          </a:bodyPr>
          <a:lstStyle/>
          <a:p>
            <a:pPr lvl="1">
              <a:buClr>
                <a:schemeClr val="tx1"/>
              </a:buClr>
              <a:buSzPct val="100000"/>
            </a:pPr>
            <a:r>
              <a:rPr lang="fr-BE" b="1" dirty="0">
                <a:latin typeface="Avenir Next Demi Bold" panose="020B0503020202020204" pitchFamily="34" charset="0"/>
                <a:ea typeface="Calibri"/>
                <a:cs typeface="Calibri"/>
                <a:sym typeface="Calibri"/>
              </a:rPr>
              <a:t>Les sources de pollution de l’air intérieur liées au bâtiment sont nombreuses et variées !</a:t>
            </a:r>
          </a:p>
        </p:txBody>
      </p:sp>
    </p:spTree>
    <p:extLst>
      <p:ext uri="{BB962C8B-B14F-4D97-AF65-F5344CB8AC3E}">
        <p14:creationId xmlns:p14="http://schemas.microsoft.com/office/powerpoint/2010/main" val="3388651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7CB374-89E0-4B47-A762-2410892DFC0E}"/>
              </a:ext>
            </a:extLst>
          </p:cNvPr>
          <p:cNvSpPr>
            <a:spLocks noGrp="1"/>
          </p:cNvSpPr>
          <p:nvPr>
            <p:ph type="sldNum" sz="quarter" idx="12"/>
          </p:nvPr>
        </p:nvSpPr>
        <p:spPr/>
        <p:txBody>
          <a:bodyPr/>
          <a:lstStyle/>
          <a:p>
            <a:fld id="{7AE184E0-0BD4-4705-A12B-9B71DDE63301}" type="slidenum">
              <a:rPr lang="en-GB" noProof="0" smtClean="0"/>
              <a:t>39</a:t>
            </a:fld>
            <a:endParaRPr lang="en-GB" noProof="0" dirty="0"/>
          </a:p>
        </p:txBody>
      </p:sp>
      <p:sp>
        <p:nvSpPr>
          <p:cNvPr id="3" name="Tijdelijke aanduiding voor dianummer 2">
            <a:extLst>
              <a:ext uri="{FF2B5EF4-FFF2-40B4-BE49-F238E27FC236}">
                <a16:creationId xmlns:a16="http://schemas.microsoft.com/office/drawing/2014/main" id="{D32B698A-ECAB-4F4D-B76C-A647731AF4AC}"/>
              </a:ext>
            </a:extLst>
          </p:cNvPr>
          <p:cNvSpPr txBox="1">
            <a:spLocks/>
          </p:cNvSpPr>
          <p:nvPr/>
        </p:nvSpPr>
        <p:spPr>
          <a:xfrm>
            <a:off x="16416338" y="8948738"/>
            <a:ext cx="922337" cy="519112"/>
          </a:xfrm>
          <a:prstGeom prst="rect">
            <a:avLst/>
          </a:prstGeom>
        </p:spPr>
        <p:txBody>
          <a:bodyPr vert="horz" lIns="91440" tIns="45720" rIns="91440" bIns="45720" rtlCol="0" anchor="ctr"/>
          <a:lstStyle>
            <a:defPPr>
              <a:defRPr lang="en-US"/>
            </a:defPPr>
            <a:lvl1pPr marL="0" algn="r" defTabSz="1300368" rtl="0" eaLnBrk="1" latinLnBrk="0" hangingPunct="1">
              <a:defRPr sz="1707" kern="1200">
                <a:solidFill>
                  <a:srgbClr val="1E64C8"/>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fld id="{7AE184E0-0BD4-4705-A12B-9B71DDE63301}" type="slidenum">
              <a:rPr lang="en-GB" smtClean="0"/>
              <a:pPr/>
              <a:t>39</a:t>
            </a:fld>
            <a:endParaRPr lang="en-GB" dirty="0"/>
          </a:p>
        </p:txBody>
      </p:sp>
      <p:pic>
        <p:nvPicPr>
          <p:cNvPr id="5" name="Afbeelding 4" descr="Flowchart-of-the-health-based-ventilation-guidelines-as-defined-in-the-HEALTHVENT-project.png">
            <a:extLst>
              <a:ext uri="{FF2B5EF4-FFF2-40B4-BE49-F238E27FC236}">
                <a16:creationId xmlns:a16="http://schemas.microsoft.com/office/drawing/2014/main" id="{CC809146-336F-A346-A664-FC6CA7298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9834" y="0"/>
            <a:ext cx="7448841" cy="9753600"/>
          </a:xfrm>
          <a:prstGeom prst="rect">
            <a:avLst/>
          </a:prstGeom>
        </p:spPr>
      </p:pic>
      <p:sp>
        <p:nvSpPr>
          <p:cNvPr id="6" name="Tekstvak 5">
            <a:extLst>
              <a:ext uri="{FF2B5EF4-FFF2-40B4-BE49-F238E27FC236}">
                <a16:creationId xmlns:a16="http://schemas.microsoft.com/office/drawing/2014/main" id="{7B11CABD-E4A8-774E-828C-F72A6A536CFA}"/>
              </a:ext>
            </a:extLst>
          </p:cNvPr>
          <p:cNvSpPr txBox="1"/>
          <p:nvPr/>
        </p:nvSpPr>
        <p:spPr>
          <a:xfrm>
            <a:off x="1845026" y="3842670"/>
            <a:ext cx="4698722" cy="2068259"/>
          </a:xfrm>
          <a:prstGeom prst="rect">
            <a:avLst/>
          </a:prstGeom>
          <a:noFill/>
        </p:spPr>
        <p:txBody>
          <a:bodyPr wrap="none" rtlCol="0">
            <a:spAutoFit/>
          </a:bodyPr>
          <a:lstStyle/>
          <a:p>
            <a:pPr marL="457200" indent="-457200">
              <a:lnSpc>
                <a:spcPct val="120000"/>
              </a:lnSpc>
              <a:buAutoNum type="arabicPeriod"/>
            </a:pPr>
            <a:r>
              <a:rPr lang="nl-NL" sz="3600" b="1" dirty="0"/>
              <a:t>Source control</a:t>
            </a:r>
          </a:p>
          <a:p>
            <a:pPr marL="457200" indent="-457200">
              <a:lnSpc>
                <a:spcPct val="120000"/>
              </a:lnSpc>
              <a:buAutoNum type="arabicPeriod"/>
            </a:pPr>
            <a:r>
              <a:rPr lang="nl-NL" sz="3600" b="1" dirty="0" err="1"/>
              <a:t>Local</a:t>
            </a:r>
            <a:r>
              <a:rPr lang="nl-NL" sz="3600" b="1" dirty="0"/>
              <a:t> </a:t>
            </a:r>
            <a:r>
              <a:rPr lang="nl-NL" sz="3600" b="1" dirty="0" err="1"/>
              <a:t>exhaust</a:t>
            </a:r>
            <a:endParaRPr lang="nl-NL" sz="3600" b="1" dirty="0"/>
          </a:p>
          <a:p>
            <a:pPr marL="457200" indent="-457200">
              <a:lnSpc>
                <a:spcPct val="120000"/>
              </a:lnSpc>
              <a:buAutoNum type="arabicPeriod"/>
            </a:pPr>
            <a:r>
              <a:rPr lang="nl-NL" sz="3600" b="1" dirty="0"/>
              <a:t>General </a:t>
            </a:r>
            <a:r>
              <a:rPr lang="nl-NL" sz="3600" b="1" dirty="0" err="1"/>
              <a:t>ventilation</a:t>
            </a:r>
            <a:endParaRPr lang="nl-NL" sz="3600" b="1" dirty="0"/>
          </a:p>
        </p:txBody>
      </p:sp>
      <p:sp>
        <p:nvSpPr>
          <p:cNvPr id="7" name="Tekstvak 6">
            <a:extLst>
              <a:ext uri="{FF2B5EF4-FFF2-40B4-BE49-F238E27FC236}">
                <a16:creationId xmlns:a16="http://schemas.microsoft.com/office/drawing/2014/main" id="{773242D2-F3B9-F248-AA79-A46BD143D4FB}"/>
              </a:ext>
            </a:extLst>
          </p:cNvPr>
          <p:cNvSpPr txBox="1"/>
          <p:nvPr/>
        </p:nvSpPr>
        <p:spPr>
          <a:xfrm>
            <a:off x="98877" y="195237"/>
            <a:ext cx="7349964" cy="541174"/>
          </a:xfrm>
          <a:prstGeom prst="rect">
            <a:avLst/>
          </a:prstGeom>
          <a:noFill/>
        </p:spPr>
        <p:txBody>
          <a:bodyPr wrap="none" rtlCol="0">
            <a:spAutoFit/>
          </a:bodyPr>
          <a:lstStyle/>
          <a:p>
            <a:pPr>
              <a:lnSpc>
                <a:spcPct val="120000"/>
              </a:lnSpc>
            </a:pPr>
            <a:r>
              <a:rPr lang="nl-NL" sz="2500" dirty="0" err="1"/>
              <a:t>HealthVent</a:t>
            </a:r>
            <a:r>
              <a:rPr lang="nl-NL" sz="2500" dirty="0"/>
              <a:t> project: “</a:t>
            </a:r>
            <a:r>
              <a:rPr lang="nl-NL" sz="2500" dirty="0" err="1"/>
              <a:t>Ventilation</a:t>
            </a:r>
            <a:r>
              <a:rPr lang="nl-NL" sz="2500" dirty="0"/>
              <a:t> is NOT a </a:t>
            </a:r>
            <a:r>
              <a:rPr lang="nl-NL" sz="2500" dirty="0" err="1"/>
              <a:t>panacea</a:t>
            </a:r>
            <a:r>
              <a:rPr lang="nl-NL" sz="2500" dirty="0"/>
              <a:t>”</a:t>
            </a:r>
          </a:p>
        </p:txBody>
      </p:sp>
    </p:spTree>
    <p:extLst>
      <p:ext uri="{BB962C8B-B14F-4D97-AF65-F5344CB8AC3E}">
        <p14:creationId xmlns:p14="http://schemas.microsoft.com/office/powerpoint/2010/main" val="3551590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4" name="Rectangle 3">
            <a:extLst>
              <a:ext uri="{FF2B5EF4-FFF2-40B4-BE49-F238E27FC236}">
                <a16:creationId xmlns:a16="http://schemas.microsoft.com/office/drawing/2014/main" id="{BC39C835-F90B-8C4F-A53E-54C09FA7BCD7}"/>
              </a:ext>
            </a:extLst>
          </p:cNvPr>
          <p:cNvSpPr/>
          <p:nvPr/>
        </p:nvSpPr>
        <p:spPr>
          <a:xfrm>
            <a:off x="126029" y="7862949"/>
            <a:ext cx="2067198" cy="1567542"/>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9" name="Groupe 8">
            <a:extLst>
              <a:ext uri="{FF2B5EF4-FFF2-40B4-BE49-F238E27FC236}">
                <a16:creationId xmlns:a16="http://schemas.microsoft.com/office/drawing/2014/main" id="{9D48A78E-9511-4A41-A8DE-ADBF2351CAE9}"/>
              </a:ext>
            </a:extLst>
          </p:cNvPr>
          <p:cNvGrpSpPr/>
          <p:nvPr/>
        </p:nvGrpSpPr>
        <p:grpSpPr>
          <a:xfrm>
            <a:off x="6109337" y="-68709"/>
            <a:ext cx="5120000" cy="1044645"/>
            <a:chOff x="3059872" y="-48311"/>
            <a:chExt cx="3600000" cy="734516"/>
          </a:xfrm>
        </p:grpSpPr>
        <p:sp>
          <p:nvSpPr>
            <p:cNvPr id="10" name="Rectangle : avec coins arrondis en haut 9">
              <a:extLst>
                <a:ext uri="{FF2B5EF4-FFF2-40B4-BE49-F238E27FC236}">
                  <a16:creationId xmlns:a16="http://schemas.microsoft.com/office/drawing/2014/main" id="{C3142D63-9907-914C-A61F-DC8CB9DBD008}"/>
                </a:ext>
              </a:extLst>
            </p:cNvPr>
            <p:cNvSpPr/>
            <p:nvPr/>
          </p:nvSpPr>
          <p:spPr>
            <a:xfrm rot="10800000">
              <a:off x="3779872" y="0"/>
              <a:ext cx="2160000" cy="637894"/>
            </a:xfrm>
            <a:prstGeom prst="round2SameRect">
              <a:avLst/>
            </a:prstGeom>
            <a:solidFill>
              <a:srgbClr val="01A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1"/>
            </a:p>
          </p:txBody>
        </p:sp>
        <p:sp>
          <p:nvSpPr>
            <p:cNvPr id="11" name="Google Shape;90;p5">
              <a:extLst>
                <a:ext uri="{FF2B5EF4-FFF2-40B4-BE49-F238E27FC236}">
                  <a16:creationId xmlns:a16="http://schemas.microsoft.com/office/drawing/2014/main" id="{B182E79D-AD13-8943-8B45-080C05C331E0}"/>
                </a:ext>
              </a:extLst>
            </p:cNvPr>
            <p:cNvSpPr txBox="1">
              <a:spLocks/>
            </p:cNvSpPr>
            <p:nvPr/>
          </p:nvSpPr>
          <p:spPr>
            <a:xfrm>
              <a:off x="3059872" y="-48311"/>
              <a:ext cx="3600000" cy="734516"/>
            </a:xfrm>
            <a:prstGeom prst="rect">
              <a:avLst/>
            </a:prstGeom>
            <a:noFill/>
            <a:ln>
              <a:noFill/>
            </a:ln>
            <a:effectLst>
              <a:softEdge rad="0"/>
            </a:effectLst>
          </p:spPr>
          <p:txBody>
            <a:bodyPr spcFirstLastPara="1" wrap="square" lIns="130027" tIns="64996" rIns="130027" bIns="6499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000" b="0" i="0" u="none" strike="noStrike" cap="none">
                  <a:solidFill>
                    <a:srgbClr val="288997"/>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r>
                <a:rPr lang="fr-BE" sz="1991" b="1" dirty="0">
                  <a:solidFill>
                    <a:schemeClr val="bg1"/>
                  </a:solidFill>
                  <a:latin typeface="Avenir Next" panose="020B0503020202020204" pitchFamily="34" charset="0"/>
                </a:rPr>
                <a:t>INTRODUCTION</a:t>
              </a:r>
            </a:p>
          </p:txBody>
        </p:sp>
      </p:grpSp>
      <p:sp>
        <p:nvSpPr>
          <p:cNvPr id="2" name="Espace réservé du pied de page 1">
            <a:extLst>
              <a:ext uri="{FF2B5EF4-FFF2-40B4-BE49-F238E27FC236}">
                <a16:creationId xmlns:a16="http://schemas.microsoft.com/office/drawing/2014/main" id="{A80BFF38-C16F-704A-988A-714D8FE4A5CC}"/>
              </a:ext>
            </a:extLst>
          </p:cNvPr>
          <p:cNvSpPr>
            <a:spLocks noGrp="1"/>
          </p:cNvSpPr>
          <p:nvPr>
            <p:ph type="ftr" idx="10"/>
          </p:nvPr>
        </p:nvSpPr>
        <p:spPr/>
        <p:txBody>
          <a:bodyPr/>
          <a:lstStyle/>
          <a:p>
            <a:r>
              <a:rPr lang="fr-BE">
                <a:solidFill>
                  <a:schemeClr val="bg1">
                    <a:lumMod val="65000"/>
                  </a:schemeClr>
                </a:solidFill>
                <a:latin typeface="Avenir Next" panose="020B0503020202020204" pitchFamily="34" charset="0"/>
              </a:rPr>
              <a:t>Interreg ET’Air – Module de Base</a:t>
            </a:r>
            <a:endParaRPr lang="fr-BE" dirty="0">
              <a:solidFill>
                <a:schemeClr val="bg1">
                  <a:lumMod val="65000"/>
                </a:schemeClr>
              </a:solidFill>
              <a:latin typeface="Avenir Next" panose="020B0503020202020204" pitchFamily="34" charset="0"/>
            </a:endParaRPr>
          </a:p>
        </p:txBody>
      </p:sp>
      <p:sp>
        <p:nvSpPr>
          <p:cNvPr id="3" name="Espace réservé du numéro de diapositive 2">
            <a:extLst>
              <a:ext uri="{FF2B5EF4-FFF2-40B4-BE49-F238E27FC236}">
                <a16:creationId xmlns:a16="http://schemas.microsoft.com/office/drawing/2014/main" id="{4946835C-AADE-7E43-9EE4-41B19D827E39}"/>
              </a:ext>
            </a:extLst>
          </p:cNvPr>
          <p:cNvSpPr>
            <a:spLocks noGrp="1"/>
          </p:cNvSpPr>
          <p:nvPr>
            <p:ph type="sldNum" idx="11"/>
          </p:nvPr>
        </p:nvSpPr>
        <p:spPr/>
        <p:txBody>
          <a:bodyPr/>
          <a:lstStyle/>
          <a:p>
            <a:fld id="{00000000-1234-1234-1234-123412341234}" type="slidenum">
              <a:rPr lang="fr-BE" smtClean="0"/>
              <a:pPr/>
              <a:t>4</a:t>
            </a:fld>
            <a:endParaRPr lang="fr-BE" dirty="0"/>
          </a:p>
        </p:txBody>
      </p:sp>
      <p:pic>
        <p:nvPicPr>
          <p:cNvPr id="8" name="Picture 2" descr="Aperçu de l’image">
            <a:extLst>
              <a:ext uri="{FF2B5EF4-FFF2-40B4-BE49-F238E27FC236}">
                <a16:creationId xmlns:a16="http://schemas.microsoft.com/office/drawing/2014/main" id="{8757DFA4-CEA2-A54B-8091-70594116D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59" y="1358246"/>
            <a:ext cx="16607155" cy="6163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213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19"/>
          <p:cNvPicPr preferRelativeResize="0"/>
          <p:nvPr/>
        </p:nvPicPr>
        <p:blipFill rotWithShape="1">
          <a:blip r:embed="rId3">
            <a:alphaModFix/>
          </a:blip>
          <a:srcRect l="27687" t="25842" r="27523" b="13395"/>
          <a:stretch/>
        </p:blipFill>
        <p:spPr>
          <a:xfrm>
            <a:off x="5617500" y="3008070"/>
            <a:ext cx="6182066" cy="4717530"/>
          </a:xfrm>
          <a:prstGeom prst="rect">
            <a:avLst/>
          </a:prstGeom>
          <a:noFill/>
          <a:ln>
            <a:noFill/>
          </a:ln>
        </p:spPr>
      </p:pic>
      <p:sp>
        <p:nvSpPr>
          <p:cNvPr id="301" name="Google Shape;301;p19"/>
          <p:cNvSpPr txBox="1"/>
          <p:nvPr/>
        </p:nvSpPr>
        <p:spPr>
          <a:xfrm>
            <a:off x="4513730" y="3177192"/>
            <a:ext cx="1996800" cy="875368"/>
          </a:xfrm>
          <a:prstGeom prst="rect">
            <a:avLst/>
          </a:prstGeom>
          <a:noFill/>
          <a:ln>
            <a:noFill/>
          </a:ln>
        </p:spPr>
        <p:txBody>
          <a:bodyPr spcFirstLastPara="1" wrap="square" lIns="0" tIns="0" rIns="0" bIns="0" anchor="t" anchorCtr="0">
            <a:spAutoFit/>
          </a:bodyPr>
          <a:lstStyle/>
          <a:p>
            <a:pPr lvl="1">
              <a:buClr>
                <a:srgbClr val="E36C09"/>
              </a:buClr>
              <a:buSzPts val="1600"/>
            </a:pPr>
            <a:r>
              <a:rPr lang="fr-BE" sz="2844" b="1" dirty="0">
                <a:solidFill>
                  <a:schemeClr val="dk1"/>
                </a:solidFill>
                <a:latin typeface="Avenir Next" panose="020B0503020202020204" pitchFamily="34" charset="0"/>
                <a:ea typeface="Calibri"/>
                <a:cs typeface="Calibri"/>
                <a:sym typeface="Calibri"/>
              </a:rPr>
              <a:t>SYNTHÈSE</a:t>
            </a:r>
          </a:p>
        </p:txBody>
      </p:sp>
      <p:sp>
        <p:nvSpPr>
          <p:cNvPr id="302" name="Google Shape;302;p19"/>
          <p:cNvSpPr/>
          <p:nvPr/>
        </p:nvSpPr>
        <p:spPr>
          <a:xfrm>
            <a:off x="6693478" y="4198360"/>
            <a:ext cx="460851" cy="460851"/>
          </a:xfrm>
          <a:prstGeom prst="ellipse">
            <a:avLst/>
          </a:prstGeom>
          <a:noFill/>
          <a:ln w="254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cxnSp>
        <p:nvCxnSpPr>
          <p:cNvPr id="303" name="Google Shape;303;p19"/>
          <p:cNvCxnSpPr>
            <a:endCxn id="304" idx="2"/>
          </p:cNvCxnSpPr>
          <p:nvPr/>
        </p:nvCxnSpPr>
        <p:spPr>
          <a:xfrm rot="10800000" flipH="1">
            <a:off x="4176623" y="3748181"/>
            <a:ext cx="2618453" cy="101547"/>
          </a:xfrm>
          <a:prstGeom prst="straightConnector1">
            <a:avLst/>
          </a:prstGeom>
          <a:noFill/>
          <a:ln w="28575" cap="flat" cmpd="sng">
            <a:solidFill>
              <a:schemeClr val="accent1"/>
            </a:solidFill>
            <a:prstDash val="solid"/>
            <a:round/>
            <a:headEnd type="none" w="sm" len="sm"/>
            <a:tailEnd type="none" w="sm" len="sm"/>
          </a:ln>
        </p:spPr>
      </p:cxnSp>
      <p:pic>
        <p:nvPicPr>
          <p:cNvPr id="306" name="Google Shape;306;p19"/>
          <p:cNvPicPr preferRelativeResize="0"/>
          <p:nvPr/>
        </p:nvPicPr>
        <p:blipFill rotWithShape="1">
          <a:blip r:embed="rId4">
            <a:alphaModFix/>
          </a:blip>
          <a:srcRect/>
          <a:stretch/>
        </p:blipFill>
        <p:spPr>
          <a:xfrm>
            <a:off x="2726909" y="5363627"/>
            <a:ext cx="1410543" cy="1410543"/>
          </a:xfrm>
          <a:prstGeom prst="rect">
            <a:avLst/>
          </a:prstGeom>
          <a:noFill/>
          <a:ln>
            <a:noFill/>
          </a:ln>
        </p:spPr>
      </p:pic>
      <p:sp>
        <p:nvSpPr>
          <p:cNvPr id="307" name="Google Shape;307;p19">
            <a:hlinkClick r:id="rId5" action="ppaction://hlinksldjump"/>
          </p:cNvPr>
          <p:cNvSpPr/>
          <p:nvPr/>
        </p:nvSpPr>
        <p:spPr>
          <a:xfrm>
            <a:off x="2723696" y="5353343"/>
            <a:ext cx="1402603" cy="1402603"/>
          </a:xfrm>
          <a:prstGeom prst="ellipse">
            <a:avLst/>
          </a:prstGeom>
          <a:noFill/>
          <a:ln w="381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sp>
        <p:nvSpPr>
          <p:cNvPr id="308" name="Google Shape;308;p19"/>
          <p:cNvSpPr txBox="1"/>
          <p:nvPr/>
        </p:nvSpPr>
        <p:spPr>
          <a:xfrm>
            <a:off x="2649856" y="5834952"/>
            <a:ext cx="1623278" cy="584747"/>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Moisissures</a:t>
            </a:r>
            <a:endParaRPr sz="1991" b="1" dirty="0">
              <a:solidFill>
                <a:srgbClr val="000000"/>
              </a:solidFill>
              <a:latin typeface="Avenir Next" panose="020B0503020202020204" pitchFamily="34" charset="0"/>
              <a:sym typeface="Arial"/>
            </a:endParaRPr>
          </a:p>
        </p:txBody>
      </p:sp>
      <p:grpSp>
        <p:nvGrpSpPr>
          <p:cNvPr id="309" name="Google Shape;309;p19"/>
          <p:cNvGrpSpPr/>
          <p:nvPr/>
        </p:nvGrpSpPr>
        <p:grpSpPr>
          <a:xfrm>
            <a:off x="5142423" y="7663393"/>
            <a:ext cx="1461948" cy="1402603"/>
            <a:chOff x="52242" y="5177850"/>
            <a:chExt cx="1713220" cy="1643675"/>
          </a:xfrm>
        </p:grpSpPr>
        <p:pic>
          <p:nvPicPr>
            <p:cNvPr id="310" name="Google Shape;310;p19">
              <a:hlinkClick r:id="rId6" action="ppaction://hlinksldjump"/>
            </p:cNvPr>
            <p:cNvPicPr preferRelativeResize="0"/>
            <p:nvPr/>
          </p:nvPicPr>
          <p:blipFill rotWithShape="1">
            <a:blip r:embed="rId7">
              <a:alphaModFix/>
            </a:blip>
            <a:srcRect/>
            <a:stretch/>
          </p:blipFill>
          <p:spPr>
            <a:xfrm>
              <a:off x="74280" y="5177850"/>
              <a:ext cx="1643675" cy="1643675"/>
            </a:xfrm>
            <a:prstGeom prst="rect">
              <a:avLst/>
            </a:prstGeom>
            <a:noFill/>
            <a:ln>
              <a:noFill/>
            </a:ln>
          </p:spPr>
        </p:pic>
        <p:sp>
          <p:nvSpPr>
            <p:cNvPr id="311" name="Google Shape;311;p19"/>
            <p:cNvSpPr/>
            <p:nvPr/>
          </p:nvSpPr>
          <p:spPr>
            <a:xfrm>
              <a:off x="71121" y="5177850"/>
              <a:ext cx="1643675" cy="1643675"/>
            </a:xfrm>
            <a:prstGeom prst="ellipse">
              <a:avLst/>
            </a:prstGeom>
            <a:noFill/>
            <a:ln w="381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sp>
          <p:nvSpPr>
            <p:cNvPr id="312" name="Google Shape;312;p19"/>
            <p:cNvSpPr txBox="1"/>
            <p:nvPr/>
          </p:nvSpPr>
          <p:spPr>
            <a:xfrm>
              <a:off x="52242" y="5711718"/>
              <a:ext cx="1713220" cy="576063"/>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Amiante</a:t>
              </a:r>
              <a:endParaRPr sz="1991" b="1" dirty="0">
                <a:solidFill>
                  <a:srgbClr val="000000"/>
                </a:solidFill>
                <a:latin typeface="Avenir Next" panose="020B0503020202020204" pitchFamily="34" charset="0"/>
                <a:sym typeface="Arial"/>
              </a:endParaRPr>
            </a:p>
          </p:txBody>
        </p:sp>
      </p:grpSp>
      <p:pic>
        <p:nvPicPr>
          <p:cNvPr id="314" name="Google Shape;314;p19">
            <a:hlinkClick r:id="rId6" action="ppaction://hlinksldjump"/>
          </p:cNvPr>
          <p:cNvPicPr preferRelativeResize="0"/>
          <p:nvPr/>
        </p:nvPicPr>
        <p:blipFill rotWithShape="1">
          <a:blip r:embed="rId8">
            <a:alphaModFix/>
          </a:blip>
          <a:srcRect/>
          <a:stretch/>
        </p:blipFill>
        <p:spPr>
          <a:xfrm>
            <a:off x="3949610" y="6236784"/>
            <a:ext cx="1395419" cy="1395420"/>
          </a:xfrm>
          <a:prstGeom prst="rect">
            <a:avLst/>
          </a:prstGeom>
          <a:noFill/>
          <a:ln>
            <a:noFill/>
          </a:ln>
        </p:spPr>
      </p:pic>
      <p:sp>
        <p:nvSpPr>
          <p:cNvPr id="315" name="Google Shape;315;p19"/>
          <p:cNvSpPr/>
          <p:nvPr/>
        </p:nvSpPr>
        <p:spPr>
          <a:xfrm>
            <a:off x="3949611" y="6229601"/>
            <a:ext cx="1402603" cy="1402603"/>
          </a:xfrm>
          <a:prstGeom prst="ellipse">
            <a:avLst/>
          </a:prstGeom>
          <a:noFill/>
          <a:ln w="381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sp>
        <p:nvSpPr>
          <p:cNvPr id="316" name="Google Shape;316;p19"/>
          <p:cNvSpPr txBox="1"/>
          <p:nvPr/>
        </p:nvSpPr>
        <p:spPr>
          <a:xfrm>
            <a:off x="3886674" y="6686396"/>
            <a:ext cx="1461948" cy="491574"/>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Plomb</a:t>
            </a:r>
            <a:endParaRPr sz="1991" b="1" dirty="0">
              <a:solidFill>
                <a:srgbClr val="000000"/>
              </a:solidFill>
              <a:latin typeface="Avenir Next" panose="020B0503020202020204" pitchFamily="34" charset="0"/>
              <a:sym typeface="Arial"/>
            </a:endParaRPr>
          </a:p>
        </p:txBody>
      </p:sp>
      <p:pic>
        <p:nvPicPr>
          <p:cNvPr id="319" name="Google Shape;319;p19">
            <a:hlinkClick r:id="rId6" action="ppaction://hlinksldjump"/>
          </p:cNvPr>
          <p:cNvPicPr preferRelativeResize="0"/>
          <p:nvPr/>
        </p:nvPicPr>
        <p:blipFill rotWithShape="1">
          <a:blip r:embed="rId9">
            <a:alphaModFix/>
          </a:blip>
          <a:srcRect/>
          <a:stretch/>
        </p:blipFill>
        <p:spPr>
          <a:xfrm>
            <a:off x="7297044" y="7975336"/>
            <a:ext cx="1402603" cy="1402601"/>
          </a:xfrm>
          <a:prstGeom prst="rect">
            <a:avLst/>
          </a:prstGeom>
          <a:noFill/>
          <a:ln>
            <a:noFill/>
          </a:ln>
        </p:spPr>
      </p:pic>
      <p:sp>
        <p:nvSpPr>
          <p:cNvPr id="320" name="Google Shape;320;p19"/>
          <p:cNvSpPr/>
          <p:nvPr/>
        </p:nvSpPr>
        <p:spPr>
          <a:xfrm>
            <a:off x="7294472" y="7966635"/>
            <a:ext cx="1402603" cy="1402601"/>
          </a:xfrm>
          <a:prstGeom prst="ellipse">
            <a:avLst/>
          </a:prstGeom>
          <a:noFill/>
          <a:ln w="381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sp>
        <p:nvSpPr>
          <p:cNvPr id="321" name="Google Shape;321;p19"/>
          <p:cNvSpPr txBox="1"/>
          <p:nvPr/>
        </p:nvSpPr>
        <p:spPr>
          <a:xfrm>
            <a:off x="7246584" y="8422148"/>
            <a:ext cx="1461948" cy="491574"/>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Radon</a:t>
            </a:r>
            <a:endParaRPr sz="1991" b="1" dirty="0">
              <a:solidFill>
                <a:srgbClr val="000000"/>
              </a:solidFill>
              <a:latin typeface="Avenir Next" panose="020B0503020202020204" pitchFamily="34" charset="0"/>
              <a:sym typeface="Arial"/>
            </a:endParaRPr>
          </a:p>
        </p:txBody>
      </p:sp>
      <p:pic>
        <p:nvPicPr>
          <p:cNvPr id="323" name="Google Shape;323;p19"/>
          <p:cNvPicPr preferRelativeResize="0"/>
          <p:nvPr/>
        </p:nvPicPr>
        <p:blipFill rotWithShape="1">
          <a:blip r:embed="rId10">
            <a:alphaModFix/>
          </a:blip>
          <a:srcRect/>
          <a:stretch/>
        </p:blipFill>
        <p:spPr>
          <a:xfrm>
            <a:off x="4164318" y="3972629"/>
            <a:ext cx="1393953" cy="1393951"/>
          </a:xfrm>
          <a:prstGeom prst="rect">
            <a:avLst/>
          </a:prstGeom>
          <a:noFill/>
          <a:ln>
            <a:noFill/>
          </a:ln>
        </p:spPr>
      </p:pic>
      <p:sp>
        <p:nvSpPr>
          <p:cNvPr id="324" name="Google Shape;324;p19">
            <a:hlinkClick r:id="rId6" action="ppaction://hlinksldjump"/>
          </p:cNvPr>
          <p:cNvSpPr/>
          <p:nvPr/>
        </p:nvSpPr>
        <p:spPr>
          <a:xfrm>
            <a:off x="4158618" y="3963979"/>
            <a:ext cx="1402603" cy="1402603"/>
          </a:xfrm>
          <a:prstGeom prst="ellipse">
            <a:avLst/>
          </a:prstGeom>
          <a:noFill/>
          <a:ln w="381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sp>
        <p:nvSpPr>
          <p:cNvPr id="325" name="Google Shape;325;p19"/>
          <p:cNvSpPr txBox="1"/>
          <p:nvPr/>
        </p:nvSpPr>
        <p:spPr>
          <a:xfrm>
            <a:off x="4162881" y="4428786"/>
            <a:ext cx="1461948" cy="491574"/>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Biocides</a:t>
            </a:r>
            <a:endParaRPr sz="1991" b="1" dirty="0">
              <a:solidFill>
                <a:srgbClr val="000000"/>
              </a:solidFill>
              <a:latin typeface="Avenir Next" panose="020B0503020202020204" pitchFamily="34" charset="0"/>
              <a:sym typeface="Arial"/>
            </a:endParaRPr>
          </a:p>
        </p:txBody>
      </p:sp>
      <p:pic>
        <p:nvPicPr>
          <p:cNvPr id="327" name="Google Shape;327;p19">
            <a:hlinkClick r:id="rId6" action="ppaction://hlinksldjump"/>
          </p:cNvPr>
          <p:cNvPicPr preferRelativeResize="0"/>
          <p:nvPr/>
        </p:nvPicPr>
        <p:blipFill rotWithShape="1">
          <a:blip r:embed="rId11">
            <a:alphaModFix/>
          </a:blip>
          <a:srcRect/>
          <a:stretch/>
        </p:blipFill>
        <p:spPr>
          <a:xfrm>
            <a:off x="2775997" y="3244754"/>
            <a:ext cx="1414457" cy="1414457"/>
          </a:xfrm>
          <a:prstGeom prst="rect">
            <a:avLst/>
          </a:prstGeom>
          <a:noFill/>
          <a:ln>
            <a:noFill/>
          </a:ln>
        </p:spPr>
      </p:pic>
      <p:sp>
        <p:nvSpPr>
          <p:cNvPr id="328" name="Google Shape;328;p19"/>
          <p:cNvSpPr/>
          <p:nvPr/>
        </p:nvSpPr>
        <p:spPr>
          <a:xfrm>
            <a:off x="2774116" y="3250317"/>
            <a:ext cx="1402603" cy="1402603"/>
          </a:xfrm>
          <a:prstGeom prst="ellipse">
            <a:avLst/>
          </a:prstGeom>
          <a:noFill/>
          <a:ln w="381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sp>
        <p:nvSpPr>
          <p:cNvPr id="329" name="Google Shape;329;p19"/>
          <p:cNvSpPr txBox="1"/>
          <p:nvPr/>
        </p:nvSpPr>
        <p:spPr>
          <a:xfrm>
            <a:off x="2766257" y="3659517"/>
            <a:ext cx="1461948" cy="491575"/>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Fibres minérales</a:t>
            </a:r>
            <a:endParaRPr sz="1991" b="1" dirty="0">
              <a:solidFill>
                <a:srgbClr val="000000"/>
              </a:solidFill>
              <a:latin typeface="Avenir Next" panose="020B0503020202020204" pitchFamily="34" charset="0"/>
              <a:sym typeface="Arial"/>
            </a:endParaRPr>
          </a:p>
        </p:txBody>
      </p:sp>
      <p:pic>
        <p:nvPicPr>
          <p:cNvPr id="334" name="Google Shape;334;p19">
            <a:hlinkClick r:id="rId12" action="ppaction://hlinksldjump"/>
          </p:cNvPr>
          <p:cNvPicPr preferRelativeResize="0"/>
          <p:nvPr/>
        </p:nvPicPr>
        <p:blipFill rotWithShape="1">
          <a:blip r:embed="rId13">
            <a:alphaModFix/>
          </a:blip>
          <a:srcRect/>
          <a:stretch/>
        </p:blipFill>
        <p:spPr>
          <a:xfrm>
            <a:off x="9784502" y="3287221"/>
            <a:ext cx="1402603" cy="1402603"/>
          </a:xfrm>
          <a:prstGeom prst="rect">
            <a:avLst/>
          </a:prstGeom>
          <a:noFill/>
          <a:ln>
            <a:noFill/>
          </a:ln>
        </p:spPr>
      </p:pic>
      <p:sp>
        <p:nvSpPr>
          <p:cNvPr id="335" name="Google Shape;335;p19"/>
          <p:cNvSpPr/>
          <p:nvPr/>
        </p:nvSpPr>
        <p:spPr>
          <a:xfrm>
            <a:off x="9778815" y="3287223"/>
            <a:ext cx="1402603" cy="1402603"/>
          </a:xfrm>
          <a:prstGeom prst="ellipse">
            <a:avLst/>
          </a:prstGeom>
          <a:noFill/>
          <a:ln w="381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sp>
        <p:nvSpPr>
          <p:cNvPr id="336" name="Google Shape;336;p19"/>
          <p:cNvSpPr txBox="1"/>
          <p:nvPr/>
        </p:nvSpPr>
        <p:spPr>
          <a:xfrm>
            <a:off x="9674946" y="3721192"/>
            <a:ext cx="1585082" cy="460851"/>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Gaz de combustion</a:t>
            </a:r>
            <a:endParaRPr sz="1991" b="1" dirty="0">
              <a:solidFill>
                <a:srgbClr val="000000"/>
              </a:solidFill>
              <a:latin typeface="Avenir Next" panose="020B0503020202020204" pitchFamily="34" charset="0"/>
              <a:sym typeface="Arial"/>
            </a:endParaRPr>
          </a:p>
        </p:txBody>
      </p:sp>
      <p:sp>
        <p:nvSpPr>
          <p:cNvPr id="338" name="Google Shape;338;p19"/>
          <p:cNvSpPr txBox="1"/>
          <p:nvPr/>
        </p:nvSpPr>
        <p:spPr>
          <a:xfrm>
            <a:off x="12255527" y="6397470"/>
            <a:ext cx="1461948" cy="491574"/>
          </a:xfrm>
          <a:prstGeom prst="rect">
            <a:avLst/>
          </a:prstGeom>
          <a:noFill/>
          <a:ln>
            <a:noFill/>
          </a:ln>
        </p:spPr>
        <p:txBody>
          <a:bodyPr spcFirstLastPara="1" wrap="square" lIns="130027" tIns="64996" rIns="130027" bIns="64996" anchor="ctr" anchorCtr="0">
            <a:noAutofit/>
          </a:bodyPr>
          <a:lstStyle/>
          <a:p>
            <a:pPr algn="ctr">
              <a:buClr>
                <a:srgbClr val="000000"/>
              </a:buClr>
              <a:buSzPts val="1800"/>
            </a:pPr>
            <a:r>
              <a:rPr lang="fr-BE" b="1" dirty="0">
                <a:solidFill>
                  <a:schemeClr val="lt1"/>
                </a:solidFill>
                <a:latin typeface="Calibri"/>
                <a:ea typeface="Calibri"/>
                <a:cs typeface="Calibri"/>
                <a:sym typeface="Calibri"/>
              </a:rPr>
              <a:t>COV</a:t>
            </a:r>
            <a:endParaRPr sz="1991" dirty="0">
              <a:solidFill>
                <a:srgbClr val="000000"/>
              </a:solidFill>
              <a:latin typeface="Arial"/>
              <a:ea typeface="Arial"/>
              <a:cs typeface="Arial"/>
              <a:sym typeface="Arial"/>
            </a:endParaRPr>
          </a:p>
        </p:txBody>
      </p:sp>
      <p:pic>
        <p:nvPicPr>
          <p:cNvPr id="339" name="Google Shape;339;p19">
            <a:hlinkClick r:id="rId6" action="ppaction://hlinksldjump"/>
          </p:cNvPr>
          <p:cNvPicPr preferRelativeResize="0"/>
          <p:nvPr/>
        </p:nvPicPr>
        <p:blipFill rotWithShape="1">
          <a:blip r:embed="rId14">
            <a:alphaModFix/>
          </a:blip>
          <a:srcRect/>
          <a:stretch/>
        </p:blipFill>
        <p:spPr>
          <a:xfrm>
            <a:off x="12315706" y="6096102"/>
            <a:ext cx="1390190" cy="1402603"/>
          </a:xfrm>
          <a:prstGeom prst="rect">
            <a:avLst/>
          </a:prstGeom>
          <a:noFill/>
          <a:ln>
            <a:noFill/>
          </a:ln>
        </p:spPr>
      </p:pic>
      <p:sp>
        <p:nvSpPr>
          <p:cNvPr id="340" name="Google Shape;340;p19"/>
          <p:cNvSpPr txBox="1"/>
          <p:nvPr/>
        </p:nvSpPr>
        <p:spPr>
          <a:xfrm>
            <a:off x="12305571" y="6551615"/>
            <a:ext cx="1461948" cy="491574"/>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u="sng" dirty="0">
                <a:solidFill>
                  <a:schemeClr val="lt1"/>
                </a:solidFill>
                <a:latin typeface="Avenir Next" panose="020B0503020202020204" pitchFamily="34" charset="0"/>
                <a:ea typeface="Calibri"/>
                <a:cs typeface="Calibri"/>
                <a:sym typeface="Calibri"/>
                <a:hlinkClick r:id="" action="ppaction://noaction">
                  <a:extLst>
                    <a:ext uri="{A12FA001-AC4F-418D-AE19-62706E023703}">
                      <ahyp:hlinkClr xmlns:ahyp="http://schemas.microsoft.com/office/drawing/2018/hyperlinkcolor" val="tx"/>
                    </a:ext>
                  </a:extLst>
                </a:hlinkClick>
              </a:rPr>
              <a:t>COV</a:t>
            </a:r>
            <a:endParaRPr sz="1707" b="1" dirty="0">
              <a:solidFill>
                <a:schemeClr val="lt1"/>
              </a:solidFill>
              <a:latin typeface="Avenir Next" panose="020B0503020202020204" pitchFamily="34" charset="0"/>
              <a:ea typeface="Calibri"/>
              <a:cs typeface="Calibri"/>
              <a:sym typeface="Calibri"/>
            </a:endParaRPr>
          </a:p>
        </p:txBody>
      </p:sp>
      <p:sp>
        <p:nvSpPr>
          <p:cNvPr id="341" name="Google Shape;341;p19"/>
          <p:cNvSpPr/>
          <p:nvPr/>
        </p:nvSpPr>
        <p:spPr>
          <a:xfrm>
            <a:off x="12305573" y="6104239"/>
            <a:ext cx="1402603" cy="1402603"/>
          </a:xfrm>
          <a:prstGeom prst="ellipse">
            <a:avLst/>
          </a:prstGeom>
          <a:noFill/>
          <a:ln w="381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pic>
        <p:nvPicPr>
          <p:cNvPr id="343" name="Google Shape;343;p19"/>
          <p:cNvPicPr preferRelativeResize="0"/>
          <p:nvPr/>
        </p:nvPicPr>
        <p:blipFill rotWithShape="1">
          <a:blip r:embed="rId15">
            <a:alphaModFix/>
          </a:blip>
          <a:srcRect/>
          <a:stretch/>
        </p:blipFill>
        <p:spPr>
          <a:xfrm>
            <a:off x="10199349" y="7604764"/>
            <a:ext cx="1402603" cy="1402603"/>
          </a:xfrm>
          <a:prstGeom prst="rect">
            <a:avLst/>
          </a:prstGeom>
          <a:noFill/>
          <a:ln>
            <a:noFill/>
          </a:ln>
        </p:spPr>
      </p:pic>
      <p:sp>
        <p:nvSpPr>
          <p:cNvPr id="344" name="Google Shape;344;p19">
            <a:hlinkClick r:id="rId5" action="ppaction://hlinksldjump"/>
          </p:cNvPr>
          <p:cNvSpPr/>
          <p:nvPr/>
        </p:nvSpPr>
        <p:spPr>
          <a:xfrm>
            <a:off x="10199413" y="7604765"/>
            <a:ext cx="1402603" cy="1402603"/>
          </a:xfrm>
          <a:prstGeom prst="ellipse">
            <a:avLst/>
          </a:prstGeom>
          <a:noFill/>
          <a:ln w="381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600"/>
            </a:pPr>
            <a:endParaRPr sz="2276" dirty="0">
              <a:solidFill>
                <a:srgbClr val="20A4BE"/>
              </a:solidFill>
              <a:latin typeface="Calibri"/>
              <a:ea typeface="Calibri"/>
              <a:cs typeface="Calibri"/>
              <a:sym typeface="Calibri"/>
            </a:endParaRPr>
          </a:p>
        </p:txBody>
      </p:sp>
      <p:sp>
        <p:nvSpPr>
          <p:cNvPr id="345" name="Google Shape;345;p19"/>
          <p:cNvSpPr txBox="1"/>
          <p:nvPr/>
        </p:nvSpPr>
        <p:spPr>
          <a:xfrm>
            <a:off x="10085577" y="8063862"/>
            <a:ext cx="1630141" cy="557471"/>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Légionelles</a:t>
            </a:r>
            <a:endParaRPr sz="1707" b="1" dirty="0">
              <a:solidFill>
                <a:schemeClr val="lt1"/>
              </a:solidFill>
              <a:latin typeface="Avenir Next" panose="020B0503020202020204" pitchFamily="34" charset="0"/>
              <a:ea typeface="Calibri"/>
              <a:cs typeface="Calibri"/>
              <a:sym typeface="Calibri"/>
            </a:endParaRPr>
          </a:p>
        </p:txBody>
      </p:sp>
      <p:sp>
        <p:nvSpPr>
          <p:cNvPr id="346" name="Google Shape;346;p19"/>
          <p:cNvSpPr/>
          <p:nvPr/>
        </p:nvSpPr>
        <p:spPr>
          <a:xfrm>
            <a:off x="6358646" y="4737987"/>
            <a:ext cx="460851" cy="460851"/>
          </a:xfrm>
          <a:prstGeom prst="ellipse">
            <a:avLst/>
          </a:prstGeom>
          <a:noFill/>
          <a:ln w="254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347" name="Google Shape;347;p19"/>
          <p:cNvSpPr/>
          <p:nvPr/>
        </p:nvSpPr>
        <p:spPr>
          <a:xfrm>
            <a:off x="10259636" y="6096101"/>
            <a:ext cx="460851" cy="460851"/>
          </a:xfrm>
          <a:prstGeom prst="ellipse">
            <a:avLst/>
          </a:prstGeom>
          <a:noFill/>
          <a:ln w="254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348" name="Google Shape;348;p19"/>
          <p:cNvSpPr/>
          <p:nvPr/>
        </p:nvSpPr>
        <p:spPr>
          <a:xfrm>
            <a:off x="6444906" y="6364915"/>
            <a:ext cx="460851" cy="460851"/>
          </a:xfrm>
          <a:prstGeom prst="ellipse">
            <a:avLst/>
          </a:prstGeom>
          <a:noFill/>
          <a:ln w="254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349" name="Google Shape;349;p19"/>
          <p:cNvSpPr/>
          <p:nvPr/>
        </p:nvSpPr>
        <p:spPr>
          <a:xfrm>
            <a:off x="7184543" y="5770711"/>
            <a:ext cx="460851" cy="460851"/>
          </a:xfrm>
          <a:prstGeom prst="ellipse">
            <a:avLst/>
          </a:prstGeom>
          <a:noFill/>
          <a:ln w="254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350" name="Google Shape;350;p19"/>
          <p:cNvSpPr/>
          <p:nvPr/>
        </p:nvSpPr>
        <p:spPr>
          <a:xfrm>
            <a:off x="7516344" y="7142581"/>
            <a:ext cx="460851" cy="460851"/>
          </a:xfrm>
          <a:prstGeom prst="ellipse">
            <a:avLst/>
          </a:prstGeom>
          <a:noFill/>
          <a:ln w="254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351" name="Google Shape;351;p19"/>
          <p:cNvSpPr/>
          <p:nvPr/>
        </p:nvSpPr>
        <p:spPr>
          <a:xfrm>
            <a:off x="7055493" y="4782074"/>
            <a:ext cx="460851" cy="460851"/>
          </a:xfrm>
          <a:prstGeom prst="ellipse">
            <a:avLst/>
          </a:prstGeom>
          <a:noFill/>
          <a:ln w="25400" cap="flat" cmpd="sng">
            <a:solidFill>
              <a:schemeClr val="accent1"/>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352" name="Google Shape;352;p19"/>
          <p:cNvSpPr/>
          <p:nvPr/>
        </p:nvSpPr>
        <p:spPr>
          <a:xfrm>
            <a:off x="7872036" y="6603479"/>
            <a:ext cx="460851" cy="460851"/>
          </a:xfrm>
          <a:prstGeom prst="ellipse">
            <a:avLst/>
          </a:prstGeom>
          <a:noFill/>
          <a:ln w="254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304" name="Google Shape;304;p19"/>
          <p:cNvSpPr/>
          <p:nvPr/>
        </p:nvSpPr>
        <p:spPr>
          <a:xfrm>
            <a:off x="6795076" y="3517756"/>
            <a:ext cx="460851" cy="460851"/>
          </a:xfrm>
          <a:prstGeom prst="ellipse">
            <a:avLst/>
          </a:prstGeom>
          <a:noFill/>
          <a:ln w="25400" cap="flat" cmpd="sng">
            <a:solidFill>
              <a:srgbClr val="20A4BE"/>
            </a:solidFill>
            <a:prstDash val="solid"/>
            <a:round/>
            <a:headEnd type="none" w="sm" len="sm"/>
            <a:tailEnd type="none" w="sm" len="sm"/>
          </a:ln>
        </p:spPr>
        <p:txBody>
          <a:bodyPr spcFirstLastPara="1" wrap="square" lIns="130027" tIns="64996" rIns="130027" bIns="64996"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cxnSp>
        <p:nvCxnSpPr>
          <p:cNvPr id="353" name="Google Shape;353;p19"/>
          <p:cNvCxnSpPr/>
          <p:nvPr/>
        </p:nvCxnSpPr>
        <p:spPr>
          <a:xfrm rot="10800000" flipH="1">
            <a:off x="5602400" y="4522891"/>
            <a:ext cx="1091078" cy="146715"/>
          </a:xfrm>
          <a:prstGeom prst="straightConnector1">
            <a:avLst/>
          </a:prstGeom>
          <a:noFill/>
          <a:ln w="28575" cap="flat" cmpd="sng">
            <a:solidFill>
              <a:schemeClr val="accent1"/>
            </a:solidFill>
            <a:prstDash val="solid"/>
            <a:round/>
            <a:headEnd type="none" w="sm" len="sm"/>
            <a:tailEnd type="none" w="sm" len="sm"/>
          </a:ln>
        </p:spPr>
      </p:cxnSp>
      <p:cxnSp>
        <p:nvCxnSpPr>
          <p:cNvPr id="354" name="Google Shape;354;p19"/>
          <p:cNvCxnSpPr>
            <a:stCxn id="315" idx="6"/>
            <a:endCxn id="349" idx="2"/>
          </p:cNvCxnSpPr>
          <p:nvPr/>
        </p:nvCxnSpPr>
        <p:spPr>
          <a:xfrm rot="10800000" flipH="1">
            <a:off x="5352214" y="6001196"/>
            <a:ext cx="1832533" cy="929707"/>
          </a:xfrm>
          <a:prstGeom prst="straightConnector1">
            <a:avLst/>
          </a:prstGeom>
          <a:noFill/>
          <a:ln w="28575" cap="flat" cmpd="sng">
            <a:solidFill>
              <a:schemeClr val="accent1"/>
            </a:solidFill>
            <a:prstDash val="solid"/>
            <a:round/>
            <a:headEnd type="none" w="sm" len="sm"/>
            <a:tailEnd type="none" w="sm" len="sm"/>
          </a:ln>
        </p:spPr>
      </p:cxnSp>
      <p:cxnSp>
        <p:nvCxnSpPr>
          <p:cNvPr id="355" name="Google Shape;355;p19"/>
          <p:cNvCxnSpPr>
            <a:cxnSpLocks/>
            <a:stCxn id="351" idx="6"/>
            <a:endCxn id="336" idx="1"/>
          </p:cNvCxnSpPr>
          <p:nvPr/>
        </p:nvCxnSpPr>
        <p:spPr>
          <a:xfrm flipV="1">
            <a:off x="7516344" y="3951618"/>
            <a:ext cx="2158601" cy="1060882"/>
          </a:xfrm>
          <a:prstGeom prst="straightConnector1">
            <a:avLst/>
          </a:prstGeom>
          <a:noFill/>
          <a:ln w="28575" cap="flat" cmpd="sng">
            <a:solidFill>
              <a:srgbClr val="20A4BE"/>
            </a:solidFill>
            <a:prstDash val="solid"/>
            <a:round/>
            <a:headEnd type="none" w="sm" len="sm"/>
            <a:tailEnd type="none" w="sm" len="sm"/>
          </a:ln>
        </p:spPr>
      </p:cxnSp>
      <p:cxnSp>
        <p:nvCxnSpPr>
          <p:cNvPr id="356" name="Google Shape;356;p19"/>
          <p:cNvCxnSpPr/>
          <p:nvPr/>
        </p:nvCxnSpPr>
        <p:spPr>
          <a:xfrm>
            <a:off x="10720487" y="6366545"/>
            <a:ext cx="1585084" cy="451382"/>
          </a:xfrm>
          <a:prstGeom prst="straightConnector1">
            <a:avLst/>
          </a:prstGeom>
          <a:noFill/>
          <a:ln w="28575" cap="flat" cmpd="sng">
            <a:solidFill>
              <a:schemeClr val="accent1"/>
            </a:solidFill>
            <a:prstDash val="solid"/>
            <a:round/>
            <a:headEnd type="none" w="sm" len="sm"/>
            <a:tailEnd type="none" w="sm" len="sm"/>
          </a:ln>
        </p:spPr>
      </p:cxnSp>
      <p:cxnSp>
        <p:nvCxnSpPr>
          <p:cNvPr id="357" name="Google Shape;357;p19"/>
          <p:cNvCxnSpPr/>
          <p:nvPr/>
        </p:nvCxnSpPr>
        <p:spPr>
          <a:xfrm rot="10800000">
            <a:off x="8332889" y="6955346"/>
            <a:ext cx="1926748" cy="984759"/>
          </a:xfrm>
          <a:prstGeom prst="straightConnector1">
            <a:avLst/>
          </a:prstGeom>
          <a:noFill/>
          <a:ln w="28575" cap="flat" cmpd="sng">
            <a:solidFill>
              <a:schemeClr val="accent1"/>
            </a:solidFill>
            <a:prstDash val="solid"/>
            <a:round/>
            <a:headEnd type="none" w="sm" len="sm"/>
            <a:tailEnd type="none" w="sm" len="sm"/>
          </a:ln>
        </p:spPr>
      </p:cxnSp>
      <p:cxnSp>
        <p:nvCxnSpPr>
          <p:cNvPr id="358" name="Google Shape;358;p19"/>
          <p:cNvCxnSpPr>
            <a:stCxn id="320" idx="0"/>
            <a:endCxn id="350" idx="4"/>
          </p:cNvCxnSpPr>
          <p:nvPr/>
        </p:nvCxnSpPr>
        <p:spPr>
          <a:xfrm rot="10800000">
            <a:off x="7746601" y="7603543"/>
            <a:ext cx="249173" cy="363093"/>
          </a:xfrm>
          <a:prstGeom prst="straightConnector1">
            <a:avLst/>
          </a:prstGeom>
          <a:noFill/>
          <a:ln w="28575" cap="flat" cmpd="sng">
            <a:solidFill>
              <a:srgbClr val="20A4BE"/>
            </a:solidFill>
            <a:prstDash val="solid"/>
            <a:round/>
            <a:headEnd type="none" w="sm" len="sm"/>
            <a:tailEnd type="none" w="sm" len="sm"/>
          </a:ln>
        </p:spPr>
      </p:cxnSp>
      <p:cxnSp>
        <p:nvCxnSpPr>
          <p:cNvPr id="359" name="Google Shape;359;p19"/>
          <p:cNvCxnSpPr/>
          <p:nvPr/>
        </p:nvCxnSpPr>
        <p:spPr>
          <a:xfrm rot="10800000" flipH="1">
            <a:off x="6147940" y="6833905"/>
            <a:ext cx="456432" cy="891695"/>
          </a:xfrm>
          <a:prstGeom prst="straightConnector1">
            <a:avLst/>
          </a:prstGeom>
          <a:noFill/>
          <a:ln w="28575" cap="flat" cmpd="sng">
            <a:solidFill>
              <a:schemeClr val="accent1"/>
            </a:solidFill>
            <a:prstDash val="solid"/>
            <a:round/>
            <a:headEnd type="none" w="sm" len="sm"/>
            <a:tailEnd type="none" w="sm" len="sm"/>
          </a:ln>
        </p:spPr>
      </p:cxnSp>
      <p:cxnSp>
        <p:nvCxnSpPr>
          <p:cNvPr id="360" name="Google Shape;360;p19"/>
          <p:cNvCxnSpPr>
            <a:endCxn id="346" idx="3"/>
          </p:cNvCxnSpPr>
          <p:nvPr/>
        </p:nvCxnSpPr>
        <p:spPr>
          <a:xfrm rot="10800000" flipH="1">
            <a:off x="4120856" y="5131348"/>
            <a:ext cx="2305280" cy="816213"/>
          </a:xfrm>
          <a:prstGeom prst="straightConnector1">
            <a:avLst/>
          </a:prstGeom>
          <a:noFill/>
          <a:ln w="28575" cap="flat" cmpd="sng">
            <a:solidFill>
              <a:srgbClr val="20A4BE"/>
            </a:solidFill>
            <a:prstDash val="solid"/>
            <a:round/>
            <a:headEnd type="none" w="sm" len="sm"/>
            <a:tailEnd type="none" w="sm" len="sm"/>
          </a:ln>
        </p:spPr>
      </p:cxnSp>
      <p:sp>
        <p:nvSpPr>
          <p:cNvPr id="2" name="Espace réservé du pied de page 1">
            <a:extLst>
              <a:ext uri="{FF2B5EF4-FFF2-40B4-BE49-F238E27FC236}">
                <a16:creationId xmlns:a16="http://schemas.microsoft.com/office/drawing/2014/main" id="{2C956250-6C80-1145-9CD1-197B346F0D94}"/>
              </a:ext>
            </a:extLst>
          </p:cNvPr>
          <p:cNvSpPr>
            <a:spLocks noGrp="1"/>
          </p:cNvSpPr>
          <p:nvPr>
            <p:ph type="ftr" idx="10"/>
          </p:nvPr>
        </p:nvSpPr>
        <p:spPr/>
        <p:txBody>
          <a:bodyPr/>
          <a:lstStyle/>
          <a:p>
            <a:r>
              <a:rPr lang="fr-BE">
                <a:solidFill>
                  <a:schemeClr val="bg1">
                    <a:lumMod val="65000"/>
                  </a:schemeClr>
                </a:solidFill>
                <a:latin typeface="Avenir Next" panose="020B0503020202020204" pitchFamily="34" charset="0"/>
              </a:rPr>
              <a:t>Interreg ET’Air – Module de Base</a:t>
            </a:r>
            <a:endParaRPr lang="fr-BE" dirty="0">
              <a:solidFill>
                <a:schemeClr val="bg1">
                  <a:lumMod val="65000"/>
                </a:schemeClr>
              </a:solidFill>
              <a:latin typeface="Avenir Next" panose="020B0503020202020204" pitchFamily="34" charset="0"/>
            </a:endParaRPr>
          </a:p>
        </p:txBody>
      </p:sp>
      <p:sp>
        <p:nvSpPr>
          <p:cNvPr id="3" name="Espace réservé du numéro de diapositive 2">
            <a:extLst>
              <a:ext uri="{FF2B5EF4-FFF2-40B4-BE49-F238E27FC236}">
                <a16:creationId xmlns:a16="http://schemas.microsoft.com/office/drawing/2014/main" id="{F8B85004-B4B3-3449-9215-78882FA73B26}"/>
              </a:ext>
            </a:extLst>
          </p:cNvPr>
          <p:cNvSpPr>
            <a:spLocks noGrp="1"/>
          </p:cNvSpPr>
          <p:nvPr>
            <p:ph type="sldNum" idx="11"/>
          </p:nvPr>
        </p:nvSpPr>
        <p:spPr/>
        <p:txBody>
          <a:bodyPr/>
          <a:lstStyle/>
          <a:p>
            <a:fld id="{00000000-1234-1234-1234-123412341234}" type="slidenum">
              <a:rPr lang="fr-BE" smtClean="0"/>
              <a:pPr/>
              <a:t>40</a:t>
            </a:fld>
            <a:endParaRPr lang="fr-BE" dirty="0"/>
          </a:p>
        </p:txBody>
      </p:sp>
      <p:grpSp>
        <p:nvGrpSpPr>
          <p:cNvPr id="84" name="Groupe 83">
            <a:extLst>
              <a:ext uri="{FF2B5EF4-FFF2-40B4-BE49-F238E27FC236}">
                <a16:creationId xmlns:a16="http://schemas.microsoft.com/office/drawing/2014/main" id="{95D19AB1-C084-324A-A645-977FDCFA4E07}"/>
              </a:ext>
            </a:extLst>
          </p:cNvPr>
          <p:cNvGrpSpPr/>
          <p:nvPr/>
        </p:nvGrpSpPr>
        <p:grpSpPr>
          <a:xfrm>
            <a:off x="2624342" y="-17316"/>
            <a:ext cx="11389451" cy="2126476"/>
            <a:chOff x="321613" y="-12175"/>
            <a:chExt cx="8008208" cy="1495178"/>
          </a:xfrm>
        </p:grpSpPr>
        <p:grpSp>
          <p:nvGrpSpPr>
            <p:cNvPr id="85" name="Groupe 84">
              <a:extLst>
                <a:ext uri="{FF2B5EF4-FFF2-40B4-BE49-F238E27FC236}">
                  <a16:creationId xmlns:a16="http://schemas.microsoft.com/office/drawing/2014/main" id="{7756C1AF-6227-344A-AD7E-C4A610D5DFD8}"/>
                </a:ext>
              </a:extLst>
            </p:cNvPr>
            <p:cNvGrpSpPr/>
            <p:nvPr/>
          </p:nvGrpSpPr>
          <p:grpSpPr>
            <a:xfrm>
              <a:off x="2483768" y="-12175"/>
              <a:ext cx="4176464" cy="639712"/>
              <a:chOff x="2483768" y="-12175"/>
              <a:chExt cx="4176464" cy="639712"/>
            </a:xfrm>
          </p:grpSpPr>
          <p:sp>
            <p:nvSpPr>
              <p:cNvPr id="87" name="Rectangle : avec coins arrondis en haut 86">
                <a:extLst>
                  <a:ext uri="{FF2B5EF4-FFF2-40B4-BE49-F238E27FC236}">
                    <a16:creationId xmlns:a16="http://schemas.microsoft.com/office/drawing/2014/main" id="{754A2AFA-F905-0D43-8974-C0A9B8CB1A6E}"/>
                  </a:ext>
                </a:extLst>
              </p:cNvPr>
              <p:cNvSpPr/>
              <p:nvPr/>
            </p:nvSpPr>
            <p:spPr>
              <a:xfrm rot="10800000">
                <a:off x="2483768" y="-10357"/>
                <a:ext cx="4176464" cy="637894"/>
              </a:xfrm>
              <a:prstGeom prst="round2SameRect">
                <a:avLst/>
              </a:prstGeom>
              <a:solidFill>
                <a:srgbClr val="01A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1"/>
              </a:p>
            </p:txBody>
          </p:sp>
          <p:sp>
            <p:nvSpPr>
              <p:cNvPr id="88" name="Google Shape;90;p5">
                <a:extLst>
                  <a:ext uri="{FF2B5EF4-FFF2-40B4-BE49-F238E27FC236}">
                    <a16:creationId xmlns:a16="http://schemas.microsoft.com/office/drawing/2014/main" id="{02F2B86C-BECF-1445-9DC0-B6A460BD507F}"/>
                  </a:ext>
                </a:extLst>
              </p:cNvPr>
              <p:cNvSpPr txBox="1">
                <a:spLocks/>
              </p:cNvSpPr>
              <p:nvPr/>
            </p:nvSpPr>
            <p:spPr>
              <a:xfrm>
                <a:off x="2483768" y="-12175"/>
                <a:ext cx="4176464" cy="632863"/>
              </a:xfrm>
              <a:prstGeom prst="rect">
                <a:avLst/>
              </a:prstGeom>
              <a:noFill/>
              <a:ln>
                <a:noFill/>
              </a:ln>
              <a:effectLst>
                <a:softEdge rad="0"/>
              </a:effectLst>
            </p:spPr>
            <p:txBody>
              <a:bodyPr spcFirstLastPara="1" wrap="square" lIns="130027" tIns="64996" rIns="130027" bIns="6499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000" b="0" i="0" u="none" strike="noStrike" cap="none">
                    <a:solidFill>
                      <a:srgbClr val="288997"/>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r>
                  <a:rPr lang="fr-BE" sz="1991" b="1" dirty="0">
                    <a:solidFill>
                      <a:schemeClr val="bg1"/>
                    </a:solidFill>
                    <a:latin typeface="Avenir Next" panose="020B0503020202020204" pitchFamily="34" charset="0"/>
                  </a:rPr>
                  <a:t>SÉQUENCE 1.</a:t>
                </a:r>
                <a:r>
                  <a:rPr lang="fr-BE" sz="1991" b="1" dirty="0">
                    <a:solidFill>
                      <a:schemeClr val="bg1"/>
                    </a:solidFill>
                    <a:latin typeface="Avenir Book" panose="02000503020000020003" pitchFamily="2" charset="0"/>
                  </a:rPr>
                  <a:t> </a:t>
                </a:r>
                <a:r>
                  <a:rPr lang="fr-BE" sz="1991" dirty="0">
                    <a:solidFill>
                      <a:schemeClr val="bg1"/>
                    </a:solidFill>
                    <a:latin typeface="Avenir Next" panose="020B0503020202020204" pitchFamily="34" charset="0"/>
                  </a:rPr>
                  <a:t>Contexte et enjeux de la QAI</a:t>
                </a:r>
              </a:p>
            </p:txBody>
          </p:sp>
        </p:grpSp>
        <p:sp>
          <p:nvSpPr>
            <p:cNvPr id="86" name="Google Shape;92;p5">
              <a:extLst>
                <a:ext uri="{FF2B5EF4-FFF2-40B4-BE49-F238E27FC236}">
                  <a16:creationId xmlns:a16="http://schemas.microsoft.com/office/drawing/2014/main" id="{F83CA9EB-634F-F246-93D8-9864BFB1E50F}"/>
                </a:ext>
              </a:extLst>
            </p:cNvPr>
            <p:cNvSpPr txBox="1"/>
            <p:nvPr/>
          </p:nvSpPr>
          <p:spPr>
            <a:xfrm>
              <a:off x="321613" y="836712"/>
              <a:ext cx="8008208" cy="646291"/>
            </a:xfrm>
            <a:prstGeom prst="rect">
              <a:avLst/>
            </a:prstGeom>
            <a:noFill/>
            <a:ln>
              <a:noFill/>
            </a:ln>
          </p:spPr>
          <p:txBody>
            <a:bodyPr spcFirstLastPara="1" wrap="square" lIns="130027" tIns="64996" rIns="130027" bIns="64996" anchor="t" anchorCtr="0">
              <a:spAutoFit/>
            </a:bodyPr>
            <a:lstStyle/>
            <a:p>
              <a:pPr lvl="0">
                <a:buSzPts val="2000"/>
              </a:pPr>
              <a:r>
                <a:rPr lang="fr-BE" b="1" dirty="0">
                  <a:solidFill>
                    <a:srgbClr val="EA6808"/>
                  </a:solidFill>
                  <a:latin typeface="Avenir Next" panose="020B0503020202020204" pitchFamily="34" charset="0"/>
                  <a:ea typeface="Calibri"/>
                  <a:cs typeface="Calibri"/>
                  <a:sym typeface="Calibri"/>
                </a:rPr>
                <a:t>POURQUOI PRENDRE EN COMPTE LA QAI DANS UN PROJET DE CONSTRUCTION OU DE RÉNOVATION ?</a:t>
              </a:r>
              <a:endParaRPr lang="fr-BE" b="1" dirty="0">
                <a:solidFill>
                  <a:srgbClr val="EA6808"/>
                </a:solidFill>
                <a:latin typeface="Avenir Next" panose="020B0503020202020204" pitchFamily="34" charset="0"/>
              </a:endParaRPr>
            </a:p>
          </p:txBody>
        </p:sp>
      </p:grpSp>
      <p:grpSp>
        <p:nvGrpSpPr>
          <p:cNvPr id="7" name="Groupe 6">
            <a:extLst>
              <a:ext uri="{FF2B5EF4-FFF2-40B4-BE49-F238E27FC236}">
                <a16:creationId xmlns:a16="http://schemas.microsoft.com/office/drawing/2014/main" id="{607DC2E6-C8DB-7043-A291-DA8BC75C18B7}"/>
              </a:ext>
            </a:extLst>
          </p:cNvPr>
          <p:cNvGrpSpPr/>
          <p:nvPr/>
        </p:nvGrpSpPr>
        <p:grpSpPr>
          <a:xfrm>
            <a:off x="12622432" y="3371137"/>
            <a:ext cx="1461948" cy="1366851"/>
            <a:chOff x="7351520" y="2370330"/>
            <a:chExt cx="1027932" cy="961067"/>
          </a:xfrm>
        </p:grpSpPr>
        <p:pic>
          <p:nvPicPr>
            <p:cNvPr id="75" name="Google Shape;334;p19">
              <a:hlinkClick r:id="rId6" action="ppaction://hlinksldjump"/>
              <a:extLst>
                <a:ext uri="{FF2B5EF4-FFF2-40B4-BE49-F238E27FC236}">
                  <a16:creationId xmlns:a16="http://schemas.microsoft.com/office/drawing/2014/main" id="{571869D6-E613-B24E-BC8C-06D0CD88703C}"/>
                </a:ext>
              </a:extLst>
            </p:cNvPr>
            <p:cNvPicPr preferRelativeResize="0"/>
            <p:nvPr/>
          </p:nvPicPr>
          <p:blipFill>
            <a:blip r:embed="rId16"/>
            <a:srcRect/>
            <a:stretch/>
          </p:blipFill>
          <p:spPr>
            <a:xfrm>
              <a:off x="7369288" y="2370330"/>
              <a:ext cx="977477" cy="961067"/>
            </a:xfrm>
            <a:prstGeom prst="ellipse">
              <a:avLst/>
            </a:prstGeom>
            <a:ln w="38100" cap="rnd">
              <a:solidFill>
                <a:srgbClr val="20A4BE"/>
              </a:solidFill>
            </a:ln>
            <a:effectLst/>
            <a:scene3d>
              <a:camera prst="orthographicFront"/>
              <a:lightRig rig="contrasting" dir="t">
                <a:rot lat="0" lon="0" rev="3000000"/>
              </a:lightRig>
            </a:scene3d>
            <a:sp3d contourW="7620">
              <a:bevelT w="95250" h="31750"/>
              <a:contourClr>
                <a:srgbClr val="333333"/>
              </a:contourClr>
            </a:sp3d>
          </p:spPr>
        </p:pic>
        <p:sp>
          <p:nvSpPr>
            <p:cNvPr id="76" name="Google Shape;335;p19">
              <a:extLst>
                <a:ext uri="{FF2B5EF4-FFF2-40B4-BE49-F238E27FC236}">
                  <a16:creationId xmlns:a16="http://schemas.microsoft.com/office/drawing/2014/main" id="{C9B4FC5F-C36F-0F43-88B8-7BBF40042505}"/>
                </a:ext>
              </a:extLst>
            </p:cNvPr>
            <p:cNvSpPr txBox="1"/>
            <p:nvPr/>
          </p:nvSpPr>
          <p:spPr>
            <a:xfrm>
              <a:off x="7351520" y="2677857"/>
              <a:ext cx="1027932" cy="345638"/>
            </a:xfrm>
            <a:prstGeom prst="rect">
              <a:avLst/>
            </a:prstGeom>
            <a:noFill/>
            <a:ln>
              <a:noFill/>
            </a:ln>
          </p:spPr>
          <p:txBody>
            <a:bodyPr spcFirstLastPara="1" wrap="square" lIns="130027" tIns="64996" rIns="130027" bIns="64996" anchor="ctr" anchorCtr="0">
              <a:noAutofit/>
            </a:bodyPr>
            <a:lstStyle/>
            <a:p>
              <a:pPr algn="ctr">
                <a:buClr>
                  <a:srgbClr val="000000"/>
                </a:buClr>
                <a:buSzPts val="1200"/>
              </a:pPr>
              <a:r>
                <a:rPr lang="fr-BE" sz="1707" b="1" dirty="0">
                  <a:solidFill>
                    <a:schemeClr val="lt1"/>
                  </a:solidFill>
                  <a:latin typeface="Avenir Next" panose="020B0503020202020204" pitchFamily="34" charset="0"/>
                  <a:ea typeface="Calibri"/>
                  <a:cs typeface="Calibri"/>
                  <a:sym typeface="Calibri"/>
                </a:rPr>
                <a:t>Pollution</a:t>
              </a:r>
              <a:br>
                <a:rPr lang="fr-BE" sz="1707" b="1" dirty="0">
                  <a:solidFill>
                    <a:schemeClr val="lt1"/>
                  </a:solidFill>
                  <a:latin typeface="Avenir Next" panose="020B0503020202020204" pitchFamily="34" charset="0"/>
                  <a:ea typeface="Calibri"/>
                  <a:cs typeface="Calibri"/>
                  <a:sym typeface="Calibri"/>
                </a:rPr>
              </a:br>
              <a:r>
                <a:rPr lang="fr-BE" sz="1707" b="1" dirty="0">
                  <a:solidFill>
                    <a:schemeClr val="lt1"/>
                  </a:solidFill>
                  <a:latin typeface="Avenir Next" panose="020B0503020202020204" pitchFamily="34" charset="0"/>
                  <a:ea typeface="Calibri"/>
                  <a:cs typeface="Calibri"/>
                  <a:sym typeface="Calibri"/>
                </a:rPr>
                <a:t>extérieure</a:t>
              </a:r>
              <a:endParaRPr sz="1707" b="1" dirty="0">
                <a:solidFill>
                  <a:schemeClr val="lt1"/>
                </a:solidFill>
                <a:latin typeface="Avenir Next" panose="020B0503020202020204" pitchFamily="34" charset="0"/>
                <a:ea typeface="Calibri"/>
                <a:cs typeface="Calibri"/>
                <a:sym typeface="Calibri"/>
              </a:endParaRPr>
            </a:p>
          </p:txBody>
        </p:sp>
      </p:grpSp>
      <p:sp>
        <p:nvSpPr>
          <p:cNvPr id="78" name="Google Shape;91;p5">
            <a:extLst>
              <a:ext uri="{FF2B5EF4-FFF2-40B4-BE49-F238E27FC236}">
                <a16:creationId xmlns:a16="http://schemas.microsoft.com/office/drawing/2014/main" id="{A570867B-6EEE-DA46-BE11-7731C163CE8D}"/>
              </a:ext>
            </a:extLst>
          </p:cNvPr>
          <p:cNvSpPr txBox="1"/>
          <p:nvPr/>
        </p:nvSpPr>
        <p:spPr>
          <a:xfrm>
            <a:off x="2729125" y="2218500"/>
            <a:ext cx="9319434" cy="787908"/>
          </a:xfrm>
          <a:prstGeom prst="rect">
            <a:avLst/>
          </a:prstGeom>
          <a:noFill/>
          <a:ln>
            <a:noFill/>
          </a:ln>
        </p:spPr>
        <p:txBody>
          <a:bodyPr spcFirstLastPara="1" wrap="square" lIns="0" tIns="0" rIns="0" bIns="0" anchor="t" anchorCtr="0">
            <a:spAutoFit/>
          </a:bodyPr>
          <a:lstStyle/>
          <a:p>
            <a:pPr lvl="1">
              <a:buClr>
                <a:schemeClr val="tx1"/>
              </a:buClr>
              <a:buSzPct val="100000"/>
            </a:pPr>
            <a:r>
              <a:rPr lang="fr-BE" b="1" dirty="0">
                <a:latin typeface="Avenir Next Demi Bold" panose="020B0503020202020204" pitchFamily="34" charset="0"/>
                <a:ea typeface="Calibri"/>
                <a:cs typeface="Calibri"/>
                <a:sym typeface="Calibri"/>
              </a:rPr>
              <a:t>Les sources de pollution de l’air intérieur liées au bâtiment sont nombreuses et variées !</a:t>
            </a:r>
          </a:p>
        </p:txBody>
      </p:sp>
    </p:spTree>
    <p:extLst>
      <p:ext uri="{BB962C8B-B14F-4D97-AF65-F5344CB8AC3E}">
        <p14:creationId xmlns:p14="http://schemas.microsoft.com/office/powerpoint/2010/main" val="4228199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7CB374-89E0-4B47-A762-2410892DFC0E}"/>
              </a:ext>
            </a:extLst>
          </p:cNvPr>
          <p:cNvSpPr>
            <a:spLocks noGrp="1"/>
          </p:cNvSpPr>
          <p:nvPr>
            <p:ph type="sldNum" sz="quarter" idx="12"/>
          </p:nvPr>
        </p:nvSpPr>
        <p:spPr/>
        <p:txBody>
          <a:bodyPr/>
          <a:lstStyle/>
          <a:p>
            <a:fld id="{7AE184E0-0BD4-4705-A12B-9B71DDE63301}" type="slidenum">
              <a:rPr lang="en-GB" noProof="0" smtClean="0"/>
              <a:t>41</a:t>
            </a:fld>
            <a:endParaRPr lang="en-GB" noProof="0" dirty="0"/>
          </a:p>
        </p:txBody>
      </p:sp>
      <p:pic>
        <p:nvPicPr>
          <p:cNvPr id="5" name="Afbeelding 1">
            <a:extLst>
              <a:ext uri="{FF2B5EF4-FFF2-40B4-BE49-F238E27FC236}">
                <a16:creationId xmlns:a16="http://schemas.microsoft.com/office/drawing/2014/main" id="{D531421F-EC57-434F-BED6-906119564417}"/>
              </a:ext>
            </a:extLst>
          </p:cNvPr>
          <p:cNvPicPr>
            <a:picLocks noChangeAspect="1"/>
          </p:cNvPicPr>
          <p:nvPr/>
        </p:nvPicPr>
        <p:blipFill>
          <a:blip r:embed="rId2"/>
          <a:stretch>
            <a:fillRect/>
          </a:stretch>
        </p:blipFill>
        <p:spPr>
          <a:xfrm>
            <a:off x="4599565" y="2944142"/>
            <a:ext cx="8139545" cy="3865316"/>
          </a:xfrm>
          <a:prstGeom prst="rect">
            <a:avLst/>
          </a:prstGeom>
        </p:spPr>
      </p:pic>
      <p:sp>
        <p:nvSpPr>
          <p:cNvPr id="6" name="Tekstvak 3">
            <a:extLst>
              <a:ext uri="{FF2B5EF4-FFF2-40B4-BE49-F238E27FC236}">
                <a16:creationId xmlns:a16="http://schemas.microsoft.com/office/drawing/2014/main" id="{2BD48220-3B85-5F43-A9EA-1EDBB83B65AC}"/>
              </a:ext>
            </a:extLst>
          </p:cNvPr>
          <p:cNvSpPr txBox="1"/>
          <p:nvPr/>
        </p:nvSpPr>
        <p:spPr>
          <a:xfrm>
            <a:off x="15092034" y="9212426"/>
            <a:ext cx="2299096" cy="541174"/>
          </a:xfrm>
          <a:prstGeom prst="rect">
            <a:avLst/>
          </a:prstGeom>
          <a:noFill/>
        </p:spPr>
        <p:txBody>
          <a:bodyPr wrap="none" rtlCol="0">
            <a:spAutoFit/>
          </a:bodyPr>
          <a:lstStyle/>
          <a:p>
            <a:pPr>
              <a:lnSpc>
                <a:spcPct val="120000"/>
              </a:lnSpc>
            </a:pPr>
            <a:r>
              <a:rPr lang="nl-NL" sz="2500" dirty="0" err="1"/>
              <a:t>Weschler</a:t>
            </a:r>
            <a:r>
              <a:rPr lang="nl-NL" sz="2500" dirty="0"/>
              <a:t> et al.</a:t>
            </a:r>
          </a:p>
        </p:txBody>
      </p:sp>
    </p:spTree>
    <p:extLst>
      <p:ext uri="{BB962C8B-B14F-4D97-AF65-F5344CB8AC3E}">
        <p14:creationId xmlns:p14="http://schemas.microsoft.com/office/powerpoint/2010/main" val="721051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7CB374-89E0-4B47-A762-2410892DFC0E}"/>
              </a:ext>
            </a:extLst>
          </p:cNvPr>
          <p:cNvSpPr>
            <a:spLocks noGrp="1"/>
          </p:cNvSpPr>
          <p:nvPr>
            <p:ph type="sldNum" sz="quarter" idx="12"/>
          </p:nvPr>
        </p:nvSpPr>
        <p:spPr/>
        <p:txBody>
          <a:bodyPr/>
          <a:lstStyle/>
          <a:p>
            <a:fld id="{7AE184E0-0BD4-4705-A12B-9B71DDE63301}" type="slidenum">
              <a:rPr lang="en-GB" noProof="0" smtClean="0"/>
              <a:t>42</a:t>
            </a:fld>
            <a:endParaRPr lang="en-GB" noProof="0" dirty="0"/>
          </a:p>
        </p:txBody>
      </p:sp>
      <p:pic>
        <p:nvPicPr>
          <p:cNvPr id="3" name="Picture 2" descr="Chart&#10;&#10;Description automatically generated">
            <a:extLst>
              <a:ext uri="{FF2B5EF4-FFF2-40B4-BE49-F238E27FC236}">
                <a16:creationId xmlns:a16="http://schemas.microsoft.com/office/drawing/2014/main" id="{759D6F86-C739-244E-BF44-F3218DCF9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443" y="1831146"/>
            <a:ext cx="10381706" cy="6091307"/>
          </a:xfrm>
          <a:prstGeom prst="rect">
            <a:avLst/>
          </a:prstGeom>
        </p:spPr>
      </p:pic>
    </p:spTree>
    <p:extLst>
      <p:ext uri="{BB962C8B-B14F-4D97-AF65-F5344CB8AC3E}">
        <p14:creationId xmlns:p14="http://schemas.microsoft.com/office/powerpoint/2010/main" val="3348852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7CB374-89E0-4B47-A762-2410892DFC0E}"/>
              </a:ext>
            </a:extLst>
          </p:cNvPr>
          <p:cNvSpPr>
            <a:spLocks noGrp="1"/>
          </p:cNvSpPr>
          <p:nvPr>
            <p:ph type="sldNum" sz="quarter" idx="12"/>
          </p:nvPr>
        </p:nvSpPr>
        <p:spPr/>
        <p:txBody>
          <a:bodyPr/>
          <a:lstStyle/>
          <a:p>
            <a:fld id="{7AE184E0-0BD4-4705-A12B-9B71DDE63301}" type="slidenum">
              <a:rPr lang="en-GB" noProof="0" smtClean="0"/>
              <a:t>43</a:t>
            </a:fld>
            <a:endParaRPr lang="en-GB" noProof="0" dirty="0"/>
          </a:p>
        </p:txBody>
      </p:sp>
      <p:pic>
        <p:nvPicPr>
          <p:cNvPr id="3" name="Afbeelding 1" descr="es-2015-02217w_0008.gif">
            <a:extLst>
              <a:ext uri="{FF2B5EF4-FFF2-40B4-BE49-F238E27FC236}">
                <a16:creationId xmlns:a16="http://schemas.microsoft.com/office/drawing/2014/main" id="{B2B7FB10-AD54-4E42-AFCB-F3873287E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8091" y="1419745"/>
            <a:ext cx="12172728" cy="6914109"/>
          </a:xfrm>
          <a:prstGeom prst="rect">
            <a:avLst/>
          </a:prstGeom>
        </p:spPr>
      </p:pic>
      <p:sp>
        <p:nvSpPr>
          <p:cNvPr id="5" name="Tekstvak 2">
            <a:extLst>
              <a:ext uri="{FF2B5EF4-FFF2-40B4-BE49-F238E27FC236}">
                <a16:creationId xmlns:a16="http://schemas.microsoft.com/office/drawing/2014/main" id="{03596395-FB18-E64D-87BD-75829104ED63}"/>
              </a:ext>
            </a:extLst>
          </p:cNvPr>
          <p:cNvSpPr txBox="1"/>
          <p:nvPr/>
        </p:nvSpPr>
        <p:spPr>
          <a:xfrm>
            <a:off x="9280177" y="7509109"/>
            <a:ext cx="11022481" cy="2456057"/>
          </a:xfrm>
          <a:prstGeom prst="rect">
            <a:avLst/>
          </a:prstGeom>
          <a:noFill/>
        </p:spPr>
        <p:txBody>
          <a:bodyPr wrap="square" rtlCol="0">
            <a:spAutoFit/>
          </a:bodyPr>
          <a:lstStyle/>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r>
              <a:rPr lang="en-US" dirty="0" err="1">
                <a:solidFill>
                  <a:prstClr val="black"/>
                </a:solidFill>
                <a:latin typeface="Calibri"/>
              </a:rPr>
              <a:t>eg</a:t>
            </a:r>
            <a:r>
              <a:rPr lang="en-US" dirty="0">
                <a:solidFill>
                  <a:prstClr val="black"/>
                </a:solidFill>
                <a:latin typeface="Calibri"/>
              </a:rPr>
              <a:t>. Formaldehyde emissions Liang W., </a:t>
            </a:r>
            <a:r>
              <a:rPr lang="en-US" i="1" dirty="0">
                <a:solidFill>
                  <a:prstClr val="black"/>
                </a:solidFill>
                <a:latin typeface="Calibri"/>
              </a:rPr>
              <a:t>ES&amp;T</a:t>
            </a:r>
            <a:r>
              <a:rPr lang="en-US" dirty="0">
                <a:solidFill>
                  <a:prstClr val="black"/>
                </a:solidFill>
                <a:latin typeface="Calibri"/>
              </a:rPr>
              <a:t> 2015</a:t>
            </a:r>
          </a:p>
          <a:p>
            <a:pPr marL="1056549" lvl="1" indent="-406365">
              <a:buFont typeface="Arial" panose="020B0604020202020204" pitchFamily="34" charset="0"/>
              <a:buChar char="•"/>
            </a:pPr>
            <a:endParaRPr lang="en-US" dirty="0">
              <a:solidFill>
                <a:prstClr val="black"/>
              </a:solidFill>
              <a:latin typeface="Calibri"/>
            </a:endParaRPr>
          </a:p>
        </p:txBody>
      </p:sp>
    </p:spTree>
    <p:extLst>
      <p:ext uri="{BB962C8B-B14F-4D97-AF65-F5344CB8AC3E}">
        <p14:creationId xmlns:p14="http://schemas.microsoft.com/office/powerpoint/2010/main" val="1454959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BCCA0DA-DEB0-3245-8373-0F332591B08E}"/>
              </a:ext>
            </a:extLst>
          </p:cNvPr>
          <p:cNvPicPr>
            <a:picLocks noChangeAspect="1"/>
          </p:cNvPicPr>
          <p:nvPr/>
        </p:nvPicPr>
        <p:blipFill>
          <a:blip r:embed="rId3"/>
          <a:stretch>
            <a:fillRect/>
          </a:stretch>
        </p:blipFill>
        <p:spPr>
          <a:xfrm>
            <a:off x="7560130" y="-4081"/>
            <a:ext cx="9778546" cy="9757681"/>
          </a:xfrm>
          <a:prstGeom prst="rect">
            <a:avLst/>
          </a:prstGeom>
        </p:spPr>
      </p:pic>
    </p:spTree>
    <p:extLst>
      <p:ext uri="{BB962C8B-B14F-4D97-AF65-F5344CB8AC3E}">
        <p14:creationId xmlns:p14="http://schemas.microsoft.com/office/powerpoint/2010/main" val="683737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143115-B418-A14B-BF5F-90794F5CE493}"/>
              </a:ext>
            </a:extLst>
          </p:cNvPr>
          <p:cNvSpPr/>
          <p:nvPr/>
        </p:nvSpPr>
        <p:spPr>
          <a:xfrm>
            <a:off x="3722914" y="2090057"/>
            <a:ext cx="5355772" cy="4751614"/>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2577" y="299"/>
            <a:ext cx="10629615" cy="9879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9800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E:\Documenten\Dropbox\ugent\Thesis\Overview formula jpeg.jpg"/>
          <p:cNvPicPr/>
          <p:nvPr/>
        </p:nvPicPr>
        <p:blipFill>
          <a:blip r:embed="rId3" cstate="print"/>
          <a:stretch>
            <a:fillRect/>
          </a:stretch>
        </p:blipFill>
        <p:spPr bwMode="auto">
          <a:xfrm>
            <a:off x="324273" y="777095"/>
            <a:ext cx="10999751" cy="7777204"/>
          </a:xfrm>
          <a:prstGeom prst="rect">
            <a:avLst/>
          </a:prstGeom>
          <a:noFill/>
          <a:ln w="9525">
            <a:noFill/>
            <a:miter lim="800000"/>
            <a:headEnd/>
            <a:tailEnd/>
          </a:ln>
        </p:spPr>
      </p:pic>
      <p:sp>
        <p:nvSpPr>
          <p:cNvPr id="3" name="Rechthoek 2"/>
          <p:cNvSpPr/>
          <p:nvPr/>
        </p:nvSpPr>
        <p:spPr>
          <a:xfrm>
            <a:off x="10807914" y="3653610"/>
            <a:ext cx="5734687" cy="1842812"/>
          </a:xfrm>
          <a:prstGeom prst="rect">
            <a:avLst/>
          </a:prstGeom>
        </p:spPr>
        <p:txBody>
          <a:bodyPr wrap="square">
            <a:spAutoFit/>
          </a:bodyPr>
          <a:lstStyle/>
          <a:p>
            <a:r>
              <a:rPr lang="en-US" sz="2275" i="1" dirty="0">
                <a:solidFill>
                  <a:prstClr val="black"/>
                </a:solidFill>
                <a:latin typeface="Calibri"/>
              </a:rPr>
              <a:t>“The combined effects of temperature and humidity on initial </a:t>
            </a:r>
            <a:r>
              <a:rPr lang="en-US" sz="2275" i="1" dirty="0" err="1">
                <a:solidFill>
                  <a:prstClr val="black"/>
                </a:solidFill>
                <a:latin typeface="Calibri"/>
              </a:rPr>
              <a:t>emittable</a:t>
            </a:r>
            <a:r>
              <a:rPr lang="en-US" sz="2275" i="1" dirty="0">
                <a:solidFill>
                  <a:prstClr val="black"/>
                </a:solidFill>
                <a:latin typeface="Calibri"/>
              </a:rPr>
              <a:t> formaldehyde concentration of a medium-density fiberboard“</a:t>
            </a:r>
          </a:p>
          <a:p>
            <a:endParaRPr lang="en-US" sz="2275" i="1" dirty="0">
              <a:solidFill>
                <a:prstClr val="black"/>
              </a:solidFill>
              <a:latin typeface="Calibri"/>
            </a:endParaRPr>
          </a:p>
          <a:p>
            <a:r>
              <a:rPr lang="en-US" sz="2275" i="1" dirty="0">
                <a:solidFill>
                  <a:prstClr val="black"/>
                </a:solidFill>
                <a:latin typeface="Calibri"/>
              </a:rPr>
              <a:t>(Liang, </a:t>
            </a:r>
            <a:r>
              <a:rPr lang="en-US" sz="2275" i="1" dirty="0" err="1">
                <a:solidFill>
                  <a:prstClr val="black"/>
                </a:solidFill>
                <a:latin typeface="Calibri"/>
              </a:rPr>
              <a:t>Lv</a:t>
            </a:r>
            <a:r>
              <a:rPr lang="en-US" sz="2275" i="1" dirty="0">
                <a:solidFill>
                  <a:prstClr val="black"/>
                </a:solidFill>
                <a:latin typeface="Calibri"/>
              </a:rPr>
              <a:t> and Yang 2016)</a:t>
            </a:r>
          </a:p>
        </p:txBody>
      </p:sp>
      <p:sp>
        <p:nvSpPr>
          <p:cNvPr id="4" name="Rechthoek 3"/>
          <p:cNvSpPr/>
          <p:nvPr/>
        </p:nvSpPr>
        <p:spPr>
          <a:xfrm>
            <a:off x="10807914" y="901506"/>
            <a:ext cx="5110242" cy="1842812"/>
          </a:xfrm>
          <a:prstGeom prst="rect">
            <a:avLst/>
          </a:prstGeom>
        </p:spPr>
        <p:txBody>
          <a:bodyPr wrap="square">
            <a:spAutoFit/>
          </a:bodyPr>
          <a:lstStyle/>
          <a:p>
            <a:r>
              <a:rPr lang="en-GB" sz="2275" i="1" dirty="0">
                <a:solidFill>
                  <a:prstClr val="black"/>
                </a:solidFill>
                <a:latin typeface="Calibri"/>
              </a:rPr>
              <a:t>“Study on a new correlation between diffusion coefficient and temperature in porous building materials”</a:t>
            </a:r>
          </a:p>
          <a:p>
            <a:endParaRPr lang="nl-BE" sz="2275" i="1" dirty="0">
              <a:solidFill>
                <a:prstClr val="black"/>
              </a:solidFill>
              <a:latin typeface="Calibri"/>
            </a:endParaRPr>
          </a:p>
          <a:p>
            <a:r>
              <a:rPr lang="en-GB" sz="2275" i="1" dirty="0">
                <a:solidFill>
                  <a:prstClr val="black"/>
                </a:solidFill>
                <a:latin typeface="Calibri"/>
              </a:rPr>
              <a:t>(Deng, Yang and Zhang 2009)</a:t>
            </a:r>
          </a:p>
        </p:txBody>
      </p:sp>
      <p:sp>
        <p:nvSpPr>
          <p:cNvPr id="5" name="Rechthoek 4"/>
          <p:cNvSpPr/>
          <p:nvPr/>
        </p:nvSpPr>
        <p:spPr>
          <a:xfrm>
            <a:off x="10807914" y="6646204"/>
            <a:ext cx="5734687" cy="2192908"/>
          </a:xfrm>
          <a:prstGeom prst="rect">
            <a:avLst/>
          </a:prstGeom>
        </p:spPr>
        <p:txBody>
          <a:bodyPr wrap="square">
            <a:spAutoFit/>
          </a:bodyPr>
          <a:lstStyle/>
          <a:p>
            <a:r>
              <a:rPr lang="en-US" sz="2275" i="1" dirty="0">
                <a:solidFill>
                  <a:prstClr val="black"/>
                </a:solidFill>
                <a:latin typeface="Calibri"/>
              </a:rPr>
              <a:t>“Association between the Emission Rate and Temperature for Chemical Pollutants in Building Materials: General Correlation and Understanding”</a:t>
            </a:r>
          </a:p>
          <a:p>
            <a:endParaRPr lang="en-US" sz="2275" i="1" dirty="0">
              <a:solidFill>
                <a:prstClr val="black"/>
              </a:solidFill>
              <a:latin typeface="Calibri"/>
            </a:endParaRPr>
          </a:p>
          <a:p>
            <a:r>
              <a:rPr lang="en-US" sz="2275" i="1" dirty="0">
                <a:solidFill>
                  <a:prstClr val="black"/>
                </a:solidFill>
                <a:latin typeface="Calibri"/>
              </a:rPr>
              <a:t>(</a:t>
            </a:r>
            <a:r>
              <a:rPr lang="en-US" sz="2275" i="1" dirty="0" err="1">
                <a:solidFill>
                  <a:prstClr val="black"/>
                </a:solidFill>
                <a:latin typeface="Calibri"/>
              </a:rPr>
              <a:t>Xiong</a:t>
            </a:r>
            <a:r>
              <a:rPr lang="en-US" sz="2275" i="1" dirty="0">
                <a:solidFill>
                  <a:prstClr val="black"/>
                </a:solidFill>
                <a:latin typeface="Calibri"/>
              </a:rPr>
              <a:t>,  Wei, Huang and Zhang 2013)</a:t>
            </a:r>
          </a:p>
        </p:txBody>
      </p:sp>
      <p:sp>
        <p:nvSpPr>
          <p:cNvPr id="6" name="Rectangle 5"/>
          <p:cNvSpPr/>
          <p:nvPr/>
        </p:nvSpPr>
        <p:spPr>
          <a:xfrm>
            <a:off x="10807915" y="901507"/>
            <a:ext cx="5407924" cy="1882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latin typeface="Calibri"/>
            </a:endParaRPr>
          </a:p>
        </p:txBody>
      </p:sp>
      <p:sp>
        <p:nvSpPr>
          <p:cNvPr id="7" name="Rectangle 6"/>
          <p:cNvSpPr/>
          <p:nvPr/>
        </p:nvSpPr>
        <p:spPr>
          <a:xfrm>
            <a:off x="10807914" y="3637947"/>
            <a:ext cx="5407924" cy="23419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latin typeface="Calibri"/>
            </a:endParaRPr>
          </a:p>
        </p:txBody>
      </p:sp>
      <p:sp>
        <p:nvSpPr>
          <p:cNvPr id="8" name="Rectangle 7"/>
          <p:cNvSpPr/>
          <p:nvPr/>
        </p:nvSpPr>
        <p:spPr>
          <a:xfrm>
            <a:off x="10807914" y="6609477"/>
            <a:ext cx="5407924" cy="23419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latin typeface="Calibri"/>
            </a:endParaRPr>
          </a:p>
        </p:txBody>
      </p:sp>
    </p:spTree>
    <p:extLst>
      <p:ext uri="{BB962C8B-B14F-4D97-AF65-F5344CB8AC3E}">
        <p14:creationId xmlns:p14="http://schemas.microsoft.com/office/powerpoint/2010/main" val="493600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115543" y="1232969"/>
            <a:ext cx="11107589" cy="7287662"/>
          </a:xfrm>
          <a:prstGeom prst="rect">
            <a:avLst/>
          </a:prstGeom>
        </p:spPr>
      </p:pic>
      <p:cxnSp>
        <p:nvCxnSpPr>
          <p:cNvPr id="4" name="Rechte verbindingslijn 3"/>
          <p:cNvCxnSpPr/>
          <p:nvPr/>
        </p:nvCxnSpPr>
        <p:spPr>
          <a:xfrm>
            <a:off x="4113625" y="3161401"/>
            <a:ext cx="10008146" cy="25088"/>
          </a:xfrm>
          <a:prstGeom prst="line">
            <a:avLst/>
          </a:prstGeom>
          <a:ln w="57150" cmpd="sng">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5237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176500" y="1253289"/>
            <a:ext cx="10985676" cy="7247024"/>
          </a:xfrm>
          <a:prstGeom prst="rect">
            <a:avLst/>
          </a:prstGeom>
        </p:spPr>
      </p:pic>
      <p:sp>
        <p:nvSpPr>
          <p:cNvPr id="4" name="TextBox 4">
            <a:extLst>
              <a:ext uri="{FF2B5EF4-FFF2-40B4-BE49-F238E27FC236}">
                <a16:creationId xmlns:a16="http://schemas.microsoft.com/office/drawing/2014/main" id="{77954272-B534-0345-8F03-1BA3BBB0FE41}"/>
              </a:ext>
            </a:extLst>
          </p:cNvPr>
          <p:cNvSpPr txBox="1">
            <a:spLocks noChangeArrowheads="1"/>
          </p:cNvSpPr>
          <p:nvPr/>
        </p:nvSpPr>
        <p:spPr bwMode="auto">
          <a:xfrm>
            <a:off x="4030511" y="8703992"/>
            <a:ext cx="9982877" cy="79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nl-NL" altLang="en-US" sz="2275" dirty="0" err="1">
                <a:solidFill>
                  <a:prstClr val="black"/>
                </a:solidFill>
                <a:latin typeface="Arial" panose="020B0604020202020204" pitchFamily="34" charset="0"/>
                <a:cs typeface="Arial" panose="020B0604020202020204" pitchFamily="34" charset="0"/>
              </a:rPr>
              <a:t>Comparison</a:t>
            </a:r>
            <a:r>
              <a:rPr lang="nl-NL" altLang="en-US" sz="2275" dirty="0">
                <a:solidFill>
                  <a:prstClr val="black"/>
                </a:solidFill>
                <a:latin typeface="Arial" panose="020B0604020202020204" pitchFamily="34" charset="0"/>
                <a:cs typeface="Arial" panose="020B0604020202020204" pitchFamily="34" charset="0"/>
              </a:rPr>
              <a:t> of standard </a:t>
            </a:r>
            <a:r>
              <a:rPr lang="en-US" altLang="en-US" sz="2275" dirty="0">
                <a:solidFill>
                  <a:prstClr val="black"/>
                </a:solidFill>
                <a:latin typeface="Arial" panose="020B0604020202020204" pitchFamily="34" charset="0"/>
                <a:cs typeface="Arial" panose="020B0604020202020204" pitchFamily="34" charset="0"/>
              </a:rPr>
              <a:t>system D </a:t>
            </a:r>
            <a:r>
              <a:rPr lang="nl-NL" altLang="en-US" sz="2275" dirty="0" err="1">
                <a:solidFill>
                  <a:prstClr val="black"/>
                </a:solidFill>
                <a:latin typeface="Arial" panose="020B0604020202020204" pitchFamily="34" charset="0"/>
                <a:cs typeface="Arial" panose="020B0604020202020204" pitchFamily="34" charset="0"/>
              </a:rPr>
              <a:t>and</a:t>
            </a:r>
            <a:r>
              <a:rPr lang="nl-NL" altLang="en-US" sz="2275" dirty="0">
                <a:solidFill>
                  <a:prstClr val="black"/>
                </a:solidFill>
                <a:latin typeface="Arial" panose="020B0604020202020204" pitchFamily="34" charset="0"/>
                <a:cs typeface="Arial" panose="020B0604020202020204" pitchFamily="34" charset="0"/>
              </a:rPr>
              <a:t> DCV systems</a:t>
            </a:r>
            <a:br>
              <a:rPr lang="en-US" altLang="en-US" sz="2275" dirty="0">
                <a:solidFill>
                  <a:prstClr val="black"/>
                </a:solidFill>
                <a:latin typeface="Arial" panose="020B0604020202020204" pitchFamily="34" charset="0"/>
                <a:cs typeface="Arial" panose="020B0604020202020204" pitchFamily="34" charset="0"/>
              </a:rPr>
            </a:br>
            <a:r>
              <a:rPr lang="en-US" altLang="en-US" sz="2275" dirty="0">
                <a:solidFill>
                  <a:prstClr val="black"/>
                </a:solidFill>
                <a:latin typeface="Arial" panose="020B0604020202020204" pitchFamily="34" charset="0"/>
                <a:cs typeface="Arial" panose="020B0604020202020204" pitchFamily="34" charset="0"/>
              </a:rPr>
              <a:t>(WA in 1WA_1A_2Ch family</a:t>
            </a:r>
            <a:r>
              <a:rPr lang="nl-NL" altLang="en-US" sz="2275" dirty="0">
                <a:solidFill>
                  <a:prstClr val="black"/>
                </a:solidFill>
                <a:latin typeface="Arial" panose="020B0604020202020204" pitchFamily="34" charset="0"/>
                <a:cs typeface="Arial" panose="020B0604020202020204" pitchFamily="34" charset="0"/>
              </a:rPr>
              <a:t>)</a:t>
            </a:r>
            <a:endParaRPr lang="en-US" altLang="en-US" sz="2275"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747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77954272-B534-0345-8F03-1BA3BBB0FE41}"/>
              </a:ext>
            </a:extLst>
          </p:cNvPr>
          <p:cNvSpPr txBox="1">
            <a:spLocks noChangeArrowheads="1"/>
          </p:cNvSpPr>
          <p:nvPr/>
        </p:nvSpPr>
        <p:spPr bwMode="auto">
          <a:xfrm>
            <a:off x="4030511" y="8703992"/>
            <a:ext cx="9982877" cy="79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nl-NL" altLang="en-US" sz="2275" dirty="0" err="1">
                <a:solidFill>
                  <a:prstClr val="black"/>
                </a:solidFill>
                <a:latin typeface="Arial" panose="020B0604020202020204" pitchFamily="34" charset="0"/>
                <a:cs typeface="Arial" panose="020B0604020202020204" pitchFamily="34" charset="0"/>
              </a:rPr>
              <a:t>Comparison</a:t>
            </a:r>
            <a:r>
              <a:rPr lang="nl-NL" altLang="en-US" sz="2275" dirty="0">
                <a:solidFill>
                  <a:prstClr val="black"/>
                </a:solidFill>
                <a:latin typeface="Arial" panose="020B0604020202020204" pitchFamily="34" charset="0"/>
                <a:cs typeface="Arial" panose="020B0604020202020204" pitchFamily="34" charset="0"/>
              </a:rPr>
              <a:t> of standard </a:t>
            </a:r>
            <a:r>
              <a:rPr lang="en-US" altLang="en-US" sz="2275" dirty="0">
                <a:solidFill>
                  <a:prstClr val="black"/>
                </a:solidFill>
                <a:latin typeface="Arial" panose="020B0604020202020204" pitchFamily="34" charset="0"/>
                <a:cs typeface="Arial" panose="020B0604020202020204" pitchFamily="34" charset="0"/>
              </a:rPr>
              <a:t>system D </a:t>
            </a:r>
            <a:r>
              <a:rPr lang="nl-NL" altLang="en-US" sz="2275" dirty="0" err="1">
                <a:solidFill>
                  <a:prstClr val="black"/>
                </a:solidFill>
                <a:latin typeface="Arial" panose="020B0604020202020204" pitchFamily="34" charset="0"/>
                <a:cs typeface="Arial" panose="020B0604020202020204" pitchFamily="34" charset="0"/>
              </a:rPr>
              <a:t>and</a:t>
            </a:r>
            <a:r>
              <a:rPr lang="nl-NL" altLang="en-US" sz="2275" dirty="0">
                <a:solidFill>
                  <a:prstClr val="black"/>
                </a:solidFill>
                <a:latin typeface="Arial" panose="020B0604020202020204" pitchFamily="34" charset="0"/>
                <a:cs typeface="Arial" panose="020B0604020202020204" pitchFamily="34" charset="0"/>
              </a:rPr>
              <a:t> DCV systems</a:t>
            </a:r>
            <a:br>
              <a:rPr lang="en-US" altLang="en-US" sz="2275" dirty="0">
                <a:solidFill>
                  <a:prstClr val="black"/>
                </a:solidFill>
                <a:latin typeface="Arial" panose="020B0604020202020204" pitchFamily="34" charset="0"/>
                <a:cs typeface="Arial" panose="020B0604020202020204" pitchFamily="34" charset="0"/>
              </a:rPr>
            </a:br>
            <a:r>
              <a:rPr lang="en-US" altLang="en-US" sz="2275" dirty="0">
                <a:solidFill>
                  <a:prstClr val="black"/>
                </a:solidFill>
                <a:latin typeface="Arial" panose="020B0604020202020204" pitchFamily="34" charset="0"/>
                <a:cs typeface="Arial" panose="020B0604020202020204" pitchFamily="34" charset="0"/>
              </a:rPr>
              <a:t>(WA in 1WA_1A_2Ch family</a:t>
            </a:r>
            <a:r>
              <a:rPr lang="nl-NL" altLang="en-US" sz="2275" dirty="0">
                <a:solidFill>
                  <a:prstClr val="black"/>
                </a:solidFill>
                <a:latin typeface="Arial" panose="020B0604020202020204" pitchFamily="34" charset="0"/>
                <a:cs typeface="Arial" panose="020B0604020202020204" pitchFamily="34" charset="0"/>
              </a:rPr>
              <a:t>)</a:t>
            </a:r>
            <a:endParaRPr lang="en-US" altLang="en-US" sz="2275" dirty="0">
              <a:solidFill>
                <a:prstClr val="black"/>
              </a:solidFill>
              <a:latin typeface="Arial" panose="020B0604020202020204" pitchFamily="34" charset="0"/>
              <a:cs typeface="Arial" panose="020B0604020202020204" pitchFamily="34" charset="0"/>
            </a:endParaRPr>
          </a:p>
        </p:txBody>
      </p:sp>
      <p:pic>
        <p:nvPicPr>
          <p:cNvPr id="2" name="Afbeelding 1"/>
          <p:cNvPicPr>
            <a:picLocks noChangeAspect="1"/>
          </p:cNvPicPr>
          <p:nvPr/>
        </p:nvPicPr>
        <p:blipFill>
          <a:blip r:embed="rId3"/>
          <a:stretch>
            <a:fillRect/>
          </a:stretch>
        </p:blipFill>
        <p:spPr>
          <a:xfrm>
            <a:off x="3176500" y="1253289"/>
            <a:ext cx="10985676" cy="7247024"/>
          </a:xfrm>
          <a:prstGeom prst="rect">
            <a:avLst/>
          </a:prstGeom>
        </p:spPr>
      </p:pic>
      <p:cxnSp>
        <p:nvCxnSpPr>
          <p:cNvPr id="3" name="Rechte verbindingslijn 2"/>
          <p:cNvCxnSpPr/>
          <p:nvPr/>
        </p:nvCxnSpPr>
        <p:spPr>
          <a:xfrm flipH="1">
            <a:off x="4316607" y="5906284"/>
            <a:ext cx="608659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kstvak 3"/>
          <p:cNvSpPr txBox="1"/>
          <p:nvPr/>
        </p:nvSpPr>
        <p:spPr>
          <a:xfrm>
            <a:off x="4154057" y="6064708"/>
            <a:ext cx="3305185" cy="442429"/>
          </a:xfrm>
          <a:prstGeom prst="rect">
            <a:avLst/>
          </a:prstGeom>
          <a:noFill/>
        </p:spPr>
        <p:txBody>
          <a:bodyPr wrap="square" rtlCol="0">
            <a:spAutoFit/>
          </a:bodyPr>
          <a:lstStyle/>
          <a:p>
            <a:r>
              <a:rPr lang="nl-BE" sz="2275" dirty="0">
                <a:solidFill>
                  <a:srgbClr val="FF0000"/>
                </a:solidFill>
                <a:latin typeface="Calibri"/>
              </a:rPr>
              <a:t>W/O Floor </a:t>
            </a:r>
            <a:r>
              <a:rPr lang="nl-BE" sz="2275" dirty="0" err="1">
                <a:solidFill>
                  <a:srgbClr val="FF0000"/>
                </a:solidFill>
                <a:latin typeface="Calibri"/>
              </a:rPr>
              <a:t>heating</a:t>
            </a:r>
            <a:endParaRPr lang="en-US" sz="2275" dirty="0">
              <a:solidFill>
                <a:srgbClr val="FF0000"/>
              </a:solidFill>
              <a:latin typeface="Calibri"/>
            </a:endParaRPr>
          </a:p>
        </p:txBody>
      </p:sp>
      <p:sp>
        <p:nvSpPr>
          <p:cNvPr id="5" name="Tekstvak 4"/>
          <p:cNvSpPr txBox="1"/>
          <p:nvPr/>
        </p:nvSpPr>
        <p:spPr>
          <a:xfrm>
            <a:off x="4154057" y="4636066"/>
            <a:ext cx="3305185" cy="442429"/>
          </a:xfrm>
          <a:prstGeom prst="rect">
            <a:avLst/>
          </a:prstGeom>
          <a:noFill/>
        </p:spPr>
        <p:txBody>
          <a:bodyPr wrap="square" rtlCol="0">
            <a:spAutoFit/>
          </a:bodyPr>
          <a:lstStyle/>
          <a:p>
            <a:r>
              <a:rPr lang="nl-BE" sz="2275" dirty="0">
                <a:solidFill>
                  <a:srgbClr val="FF0000"/>
                </a:solidFill>
                <a:latin typeface="Calibri"/>
              </a:rPr>
              <a:t>Floor </a:t>
            </a:r>
            <a:r>
              <a:rPr lang="nl-BE" sz="2275" dirty="0" err="1">
                <a:solidFill>
                  <a:srgbClr val="FF0000"/>
                </a:solidFill>
                <a:latin typeface="Calibri"/>
              </a:rPr>
              <a:t>heating</a:t>
            </a:r>
            <a:endParaRPr lang="en-US" sz="2275" dirty="0">
              <a:solidFill>
                <a:srgbClr val="FF0000"/>
              </a:solidFill>
              <a:latin typeface="Calibri"/>
            </a:endParaRPr>
          </a:p>
        </p:txBody>
      </p:sp>
    </p:spTree>
    <p:extLst>
      <p:ext uri="{BB962C8B-B14F-4D97-AF65-F5344CB8AC3E}">
        <p14:creationId xmlns:p14="http://schemas.microsoft.com/office/powerpoint/2010/main" val="168562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p:cNvSpPr>
            <a:spLocks noGrp="1"/>
          </p:cNvSpPr>
          <p:nvPr>
            <p:ph type="ctrTitle"/>
          </p:nvPr>
        </p:nvSpPr>
        <p:spPr/>
        <p:txBody>
          <a:bodyPr/>
          <a:lstStyle/>
          <a:p>
            <a:pPr>
              <a:lnSpc>
                <a:spcPct val="100000"/>
              </a:lnSpc>
            </a:pPr>
            <a:r>
              <a:rPr lang="en-GB" sz="4400" b="1" dirty="0" err="1"/>
              <a:t>Comprendre</a:t>
            </a:r>
            <a:r>
              <a:rPr lang="en-GB" sz="4400" b="1" dirty="0"/>
              <a:t> </a:t>
            </a:r>
            <a:r>
              <a:rPr lang="en-GB" sz="4400" b="1" dirty="0" err="1"/>
              <a:t>l’importance</a:t>
            </a:r>
            <a:r>
              <a:rPr lang="en-GB" sz="4400" b="1" dirty="0"/>
              <a:t> de la </a:t>
            </a:r>
            <a:r>
              <a:rPr lang="en-GB" sz="4400" b="1" dirty="0" err="1"/>
              <a:t>qualité</a:t>
            </a:r>
            <a:r>
              <a:rPr lang="en-GB" sz="4400" b="1" dirty="0"/>
              <a:t> </a:t>
            </a:r>
            <a:r>
              <a:rPr lang="en-GB" sz="4400" b="1" dirty="0" err="1"/>
              <a:t>d’air</a:t>
            </a:r>
            <a:r>
              <a:rPr lang="en-GB" sz="4400" b="1" dirty="0"/>
              <a:t> </a:t>
            </a:r>
            <a:r>
              <a:rPr lang="en-GB" sz="4400" b="1" dirty="0" err="1"/>
              <a:t>intérieur</a:t>
            </a:r>
            <a:r>
              <a:rPr lang="en-GB" sz="4400" dirty="0"/>
              <a:t>, </a:t>
            </a:r>
            <a:r>
              <a:rPr lang="en-GB" sz="4400" dirty="0" err="1"/>
              <a:t>c’est</a:t>
            </a:r>
            <a:r>
              <a:rPr lang="en-GB" sz="4400" dirty="0"/>
              <a:t> </a:t>
            </a:r>
            <a:r>
              <a:rPr lang="en-GB" sz="4400" dirty="0" err="1"/>
              <a:t>avoir</a:t>
            </a:r>
            <a:r>
              <a:rPr lang="en-GB" sz="4400" dirty="0"/>
              <a:t> </a:t>
            </a:r>
            <a:r>
              <a:rPr lang="en-GB" sz="4400" dirty="0" err="1"/>
              <a:t>l’assurance</a:t>
            </a:r>
            <a:r>
              <a:rPr lang="en-GB" sz="4400" dirty="0"/>
              <a:t> </a:t>
            </a:r>
            <a:r>
              <a:rPr lang="en-GB" sz="4400" dirty="0" err="1"/>
              <a:t>d’associer</a:t>
            </a:r>
            <a:r>
              <a:rPr lang="en-GB" sz="4400" dirty="0"/>
              <a:t> </a:t>
            </a:r>
            <a:r>
              <a:rPr lang="en-GB" sz="4400" dirty="0" err="1"/>
              <a:t>confort</a:t>
            </a:r>
            <a:r>
              <a:rPr lang="en-GB" sz="4400" dirty="0"/>
              <a:t> et </a:t>
            </a:r>
            <a:r>
              <a:rPr lang="en-GB" sz="4400" dirty="0" err="1"/>
              <a:t>santé</a:t>
            </a:r>
            <a:r>
              <a:rPr lang="en-GB" sz="4400" dirty="0"/>
              <a:t> dans </a:t>
            </a:r>
            <a:r>
              <a:rPr lang="en-GB" sz="4400" dirty="0" err="1"/>
              <a:t>l’habitat</a:t>
            </a:r>
            <a:r>
              <a:rPr lang="en-GB" sz="4400" dirty="0"/>
              <a:t> !</a:t>
            </a:r>
            <a:endParaRPr lang="en-BE" sz="1800" dirty="0"/>
          </a:p>
        </p:txBody>
      </p:sp>
      <p:sp>
        <p:nvSpPr>
          <p:cNvPr id="20" name="Ondertitel 19"/>
          <p:cNvSpPr>
            <a:spLocks noGrp="1"/>
          </p:cNvSpPr>
          <p:nvPr>
            <p:ph type="subTitle" idx="1"/>
          </p:nvPr>
        </p:nvSpPr>
        <p:spPr/>
        <p:txBody>
          <a:bodyPr/>
          <a:lstStyle/>
          <a:p>
            <a:r>
              <a:rPr lang="nl-BE" dirty="0"/>
              <a:t>BatiReno / Energie &amp; Habitat</a:t>
            </a:r>
            <a:endParaRPr lang="nl-NL" dirty="0"/>
          </a:p>
        </p:txBody>
      </p:sp>
      <p:sp>
        <p:nvSpPr>
          <p:cNvPr id="22" name="Tijdelijke aanduiding voor afbeelding 21"/>
          <p:cNvSpPr>
            <a:spLocks noGrp="1"/>
          </p:cNvSpPr>
          <p:nvPr>
            <p:ph type="pic" sz="quarter" idx="12"/>
          </p:nvPr>
        </p:nvSpPr>
        <p:spPr/>
      </p:sp>
      <p:sp>
        <p:nvSpPr>
          <p:cNvPr id="23" name="Tijdelijke aanduiding voor afbeelding 22"/>
          <p:cNvSpPr>
            <a:spLocks noGrp="1"/>
          </p:cNvSpPr>
          <p:nvPr>
            <p:ph type="pic" sz="quarter" idx="13"/>
          </p:nvPr>
        </p:nvSpPr>
        <p:spPr/>
      </p:sp>
      <p:sp>
        <p:nvSpPr>
          <p:cNvPr id="24" name="Tijdelijke aanduiding voor afbeelding 23"/>
          <p:cNvSpPr>
            <a:spLocks noGrp="1"/>
          </p:cNvSpPr>
          <p:nvPr>
            <p:ph type="pic" sz="quarter" idx="14"/>
          </p:nvPr>
        </p:nvSpPr>
        <p:spPr/>
      </p:sp>
      <p:sp>
        <p:nvSpPr>
          <p:cNvPr id="6" name="Text Placeholder Organsation L1/L2"/>
          <p:cNvSpPr>
            <a:spLocks noGrp="1"/>
          </p:cNvSpPr>
          <p:nvPr>
            <p:ph type="body" sz="quarter" idx="15"/>
          </p:nvPr>
        </p:nvSpPr>
        <p:spPr/>
        <p:txBody>
          <a:bodyPr/>
          <a:lstStyle/>
          <a:p>
            <a:r>
              <a:rPr lang="en-GB" dirty="0"/>
              <a:t>department Of Architecture and Urban planning</a:t>
            </a:r>
          </a:p>
          <a:p>
            <a:pPr lvl="1"/>
            <a:r>
              <a:rPr lang="en-GB" dirty="0"/>
              <a:t>Building Physics, Construction and services research group</a:t>
            </a:r>
          </a:p>
        </p:txBody>
      </p:sp>
      <p:sp>
        <p:nvSpPr>
          <p:cNvPr id="3" name="Picture Placeholder 2">
            <a:extLst>
              <a:ext uri="{FF2B5EF4-FFF2-40B4-BE49-F238E27FC236}">
                <a16:creationId xmlns:a16="http://schemas.microsoft.com/office/drawing/2014/main" id="{BBD8346D-DD8D-BE4F-BD58-38FC55354828}"/>
              </a:ext>
            </a:extLst>
          </p:cNvPr>
          <p:cNvSpPr>
            <a:spLocks noGrp="1"/>
          </p:cNvSpPr>
          <p:nvPr>
            <p:ph type="pic" sz="quarter" idx="11"/>
          </p:nvPr>
        </p:nvSpPr>
        <p:spPr/>
      </p:sp>
    </p:spTree>
    <p:extLst>
      <p:ext uri="{BB962C8B-B14F-4D97-AF65-F5344CB8AC3E}">
        <p14:creationId xmlns:p14="http://schemas.microsoft.com/office/powerpoint/2010/main" val="594860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176500" y="1253289"/>
            <a:ext cx="10985676" cy="7247024"/>
          </a:xfrm>
          <a:prstGeom prst="rect">
            <a:avLst/>
          </a:prstGeom>
        </p:spPr>
      </p:pic>
      <p:cxnSp>
        <p:nvCxnSpPr>
          <p:cNvPr id="3" name="Rechte verbindingslijn 2"/>
          <p:cNvCxnSpPr/>
          <p:nvPr/>
        </p:nvCxnSpPr>
        <p:spPr>
          <a:xfrm flipH="1">
            <a:off x="8723520" y="5147717"/>
            <a:ext cx="222151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kstvak 3"/>
          <p:cNvSpPr txBox="1"/>
          <p:nvPr/>
        </p:nvSpPr>
        <p:spPr>
          <a:xfrm>
            <a:off x="9834279" y="4666248"/>
            <a:ext cx="3305185" cy="442429"/>
          </a:xfrm>
          <a:prstGeom prst="rect">
            <a:avLst/>
          </a:prstGeom>
          <a:noFill/>
        </p:spPr>
        <p:txBody>
          <a:bodyPr wrap="square" rtlCol="0">
            <a:spAutoFit/>
          </a:bodyPr>
          <a:lstStyle/>
          <a:p>
            <a:r>
              <a:rPr lang="nl-BE" sz="2275" dirty="0" err="1">
                <a:solidFill>
                  <a:srgbClr val="FF0000"/>
                </a:solidFill>
                <a:latin typeface="Calibri"/>
              </a:rPr>
              <a:t>Normal</a:t>
            </a:r>
            <a:endParaRPr lang="en-US" sz="2275" dirty="0">
              <a:solidFill>
                <a:srgbClr val="FF0000"/>
              </a:solidFill>
              <a:latin typeface="Calibri"/>
            </a:endParaRPr>
          </a:p>
        </p:txBody>
      </p:sp>
      <p:sp>
        <p:nvSpPr>
          <p:cNvPr id="5" name="Tekstvak 4"/>
          <p:cNvSpPr txBox="1"/>
          <p:nvPr/>
        </p:nvSpPr>
        <p:spPr>
          <a:xfrm>
            <a:off x="6245424" y="2567032"/>
            <a:ext cx="3305185" cy="442429"/>
          </a:xfrm>
          <a:prstGeom prst="rect">
            <a:avLst/>
          </a:prstGeom>
          <a:noFill/>
        </p:spPr>
        <p:txBody>
          <a:bodyPr wrap="square" rtlCol="0">
            <a:spAutoFit/>
          </a:bodyPr>
          <a:lstStyle/>
          <a:p>
            <a:r>
              <a:rPr lang="nl-BE" sz="2275" dirty="0" err="1">
                <a:solidFill>
                  <a:srgbClr val="FF0000"/>
                </a:solidFill>
                <a:latin typeface="Calibri"/>
              </a:rPr>
              <a:t>Demand</a:t>
            </a:r>
            <a:endParaRPr lang="en-US" sz="2275" dirty="0">
              <a:solidFill>
                <a:srgbClr val="FF0000"/>
              </a:solidFill>
              <a:latin typeface="Calibri"/>
            </a:endParaRPr>
          </a:p>
        </p:txBody>
      </p:sp>
      <p:cxnSp>
        <p:nvCxnSpPr>
          <p:cNvPr id="6" name="Rechte verbindingslijn 5"/>
          <p:cNvCxnSpPr/>
          <p:nvPr/>
        </p:nvCxnSpPr>
        <p:spPr>
          <a:xfrm flipH="1">
            <a:off x="6342898" y="3048501"/>
            <a:ext cx="214929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4">
            <a:extLst>
              <a:ext uri="{FF2B5EF4-FFF2-40B4-BE49-F238E27FC236}">
                <a16:creationId xmlns:a16="http://schemas.microsoft.com/office/drawing/2014/main" id="{77954272-B534-0345-8F03-1BA3BBB0FE41}"/>
              </a:ext>
            </a:extLst>
          </p:cNvPr>
          <p:cNvSpPr txBox="1">
            <a:spLocks noChangeArrowheads="1"/>
          </p:cNvSpPr>
          <p:nvPr/>
        </p:nvSpPr>
        <p:spPr bwMode="auto">
          <a:xfrm>
            <a:off x="4030511" y="8703992"/>
            <a:ext cx="9982877" cy="79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nl-NL" altLang="en-US" sz="2275" dirty="0" err="1">
                <a:solidFill>
                  <a:prstClr val="black"/>
                </a:solidFill>
                <a:latin typeface="Arial" panose="020B0604020202020204" pitchFamily="34" charset="0"/>
                <a:cs typeface="Arial" panose="020B0604020202020204" pitchFamily="34" charset="0"/>
              </a:rPr>
              <a:t>Comparison</a:t>
            </a:r>
            <a:r>
              <a:rPr lang="nl-NL" altLang="en-US" sz="2275" dirty="0">
                <a:solidFill>
                  <a:prstClr val="black"/>
                </a:solidFill>
                <a:latin typeface="Arial" panose="020B0604020202020204" pitchFamily="34" charset="0"/>
                <a:cs typeface="Arial" panose="020B0604020202020204" pitchFamily="34" charset="0"/>
              </a:rPr>
              <a:t> of standard </a:t>
            </a:r>
            <a:r>
              <a:rPr lang="en-US" altLang="en-US" sz="2275" dirty="0">
                <a:solidFill>
                  <a:prstClr val="black"/>
                </a:solidFill>
                <a:latin typeface="Arial" panose="020B0604020202020204" pitchFamily="34" charset="0"/>
                <a:cs typeface="Arial" panose="020B0604020202020204" pitchFamily="34" charset="0"/>
              </a:rPr>
              <a:t>system D </a:t>
            </a:r>
            <a:r>
              <a:rPr lang="nl-NL" altLang="en-US" sz="2275" dirty="0" err="1">
                <a:solidFill>
                  <a:prstClr val="black"/>
                </a:solidFill>
                <a:latin typeface="Arial" panose="020B0604020202020204" pitchFamily="34" charset="0"/>
                <a:cs typeface="Arial" panose="020B0604020202020204" pitchFamily="34" charset="0"/>
              </a:rPr>
              <a:t>and</a:t>
            </a:r>
            <a:r>
              <a:rPr lang="nl-NL" altLang="en-US" sz="2275" dirty="0">
                <a:solidFill>
                  <a:prstClr val="black"/>
                </a:solidFill>
                <a:latin typeface="Arial" panose="020B0604020202020204" pitchFamily="34" charset="0"/>
                <a:cs typeface="Arial" panose="020B0604020202020204" pitchFamily="34" charset="0"/>
              </a:rPr>
              <a:t> DCV systems</a:t>
            </a:r>
            <a:br>
              <a:rPr lang="en-US" altLang="en-US" sz="2275" dirty="0">
                <a:solidFill>
                  <a:prstClr val="black"/>
                </a:solidFill>
                <a:latin typeface="Arial" panose="020B0604020202020204" pitchFamily="34" charset="0"/>
                <a:cs typeface="Arial" panose="020B0604020202020204" pitchFamily="34" charset="0"/>
              </a:rPr>
            </a:br>
            <a:r>
              <a:rPr lang="en-US" altLang="en-US" sz="2275" dirty="0">
                <a:solidFill>
                  <a:prstClr val="black"/>
                </a:solidFill>
                <a:latin typeface="Arial" panose="020B0604020202020204" pitchFamily="34" charset="0"/>
                <a:cs typeface="Arial" panose="020B0604020202020204" pitchFamily="34" charset="0"/>
              </a:rPr>
              <a:t>(WA in 1WA_1A_2Ch family</a:t>
            </a:r>
            <a:r>
              <a:rPr lang="nl-NL" altLang="en-US" sz="2275" dirty="0">
                <a:solidFill>
                  <a:prstClr val="black"/>
                </a:solidFill>
                <a:latin typeface="Arial" panose="020B0604020202020204" pitchFamily="34" charset="0"/>
                <a:cs typeface="Arial" panose="020B0604020202020204" pitchFamily="34" charset="0"/>
              </a:rPr>
              <a:t>)</a:t>
            </a:r>
            <a:endParaRPr lang="en-US" altLang="en-US" sz="2275"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5801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176500" y="1253289"/>
            <a:ext cx="10985676" cy="7247024"/>
          </a:xfrm>
          <a:prstGeom prst="rect">
            <a:avLst/>
          </a:prstGeom>
        </p:spPr>
      </p:pic>
      <p:sp>
        <p:nvSpPr>
          <p:cNvPr id="3" name="Ovaal 2"/>
          <p:cNvSpPr/>
          <p:nvPr/>
        </p:nvSpPr>
        <p:spPr>
          <a:xfrm>
            <a:off x="7124737" y="3339284"/>
            <a:ext cx="406375" cy="406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Ovaal 3"/>
          <p:cNvSpPr/>
          <p:nvPr/>
        </p:nvSpPr>
        <p:spPr>
          <a:xfrm flipH="1" flipV="1">
            <a:off x="6730507" y="3438620"/>
            <a:ext cx="394230" cy="3942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Ovaal 4"/>
          <p:cNvSpPr/>
          <p:nvPr/>
        </p:nvSpPr>
        <p:spPr>
          <a:xfrm>
            <a:off x="7904383" y="3923156"/>
            <a:ext cx="294991" cy="2949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Ovaal 5"/>
          <p:cNvSpPr/>
          <p:nvPr/>
        </p:nvSpPr>
        <p:spPr>
          <a:xfrm flipH="1" flipV="1">
            <a:off x="8427769" y="2698114"/>
            <a:ext cx="394230" cy="3942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Box 4">
            <a:extLst>
              <a:ext uri="{FF2B5EF4-FFF2-40B4-BE49-F238E27FC236}">
                <a16:creationId xmlns:a16="http://schemas.microsoft.com/office/drawing/2014/main" id="{77954272-B534-0345-8F03-1BA3BBB0FE41}"/>
              </a:ext>
            </a:extLst>
          </p:cNvPr>
          <p:cNvSpPr txBox="1">
            <a:spLocks noChangeArrowheads="1"/>
          </p:cNvSpPr>
          <p:nvPr/>
        </p:nvSpPr>
        <p:spPr bwMode="auto">
          <a:xfrm>
            <a:off x="4030511" y="8703992"/>
            <a:ext cx="9982877" cy="79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nl-NL" altLang="en-US" sz="2275" dirty="0" err="1">
                <a:solidFill>
                  <a:prstClr val="black"/>
                </a:solidFill>
                <a:latin typeface="Arial" panose="020B0604020202020204" pitchFamily="34" charset="0"/>
                <a:cs typeface="Arial" panose="020B0604020202020204" pitchFamily="34" charset="0"/>
              </a:rPr>
              <a:t>Comparison</a:t>
            </a:r>
            <a:r>
              <a:rPr lang="nl-NL" altLang="en-US" sz="2275" dirty="0">
                <a:solidFill>
                  <a:prstClr val="black"/>
                </a:solidFill>
                <a:latin typeface="Arial" panose="020B0604020202020204" pitchFamily="34" charset="0"/>
                <a:cs typeface="Arial" panose="020B0604020202020204" pitchFamily="34" charset="0"/>
              </a:rPr>
              <a:t> of standard </a:t>
            </a:r>
            <a:r>
              <a:rPr lang="en-US" altLang="en-US" sz="2275" dirty="0">
                <a:solidFill>
                  <a:prstClr val="black"/>
                </a:solidFill>
                <a:latin typeface="Arial" panose="020B0604020202020204" pitchFamily="34" charset="0"/>
                <a:cs typeface="Arial" panose="020B0604020202020204" pitchFamily="34" charset="0"/>
              </a:rPr>
              <a:t>system D </a:t>
            </a:r>
            <a:r>
              <a:rPr lang="nl-NL" altLang="en-US" sz="2275" dirty="0" err="1">
                <a:solidFill>
                  <a:prstClr val="black"/>
                </a:solidFill>
                <a:latin typeface="Arial" panose="020B0604020202020204" pitchFamily="34" charset="0"/>
                <a:cs typeface="Arial" panose="020B0604020202020204" pitchFamily="34" charset="0"/>
              </a:rPr>
              <a:t>and</a:t>
            </a:r>
            <a:r>
              <a:rPr lang="nl-NL" altLang="en-US" sz="2275" dirty="0">
                <a:solidFill>
                  <a:prstClr val="black"/>
                </a:solidFill>
                <a:latin typeface="Arial" panose="020B0604020202020204" pitchFamily="34" charset="0"/>
                <a:cs typeface="Arial" panose="020B0604020202020204" pitchFamily="34" charset="0"/>
              </a:rPr>
              <a:t> DCV systems</a:t>
            </a:r>
            <a:br>
              <a:rPr lang="en-US" altLang="en-US" sz="2275" dirty="0">
                <a:solidFill>
                  <a:prstClr val="black"/>
                </a:solidFill>
                <a:latin typeface="Arial" panose="020B0604020202020204" pitchFamily="34" charset="0"/>
                <a:cs typeface="Arial" panose="020B0604020202020204" pitchFamily="34" charset="0"/>
              </a:rPr>
            </a:br>
            <a:r>
              <a:rPr lang="en-US" altLang="en-US" sz="2275" dirty="0">
                <a:solidFill>
                  <a:prstClr val="black"/>
                </a:solidFill>
                <a:latin typeface="Arial" panose="020B0604020202020204" pitchFamily="34" charset="0"/>
                <a:cs typeface="Arial" panose="020B0604020202020204" pitchFamily="34" charset="0"/>
              </a:rPr>
              <a:t>(WA in 1WA_1A_2Ch family</a:t>
            </a:r>
            <a:r>
              <a:rPr lang="nl-NL" altLang="en-US" sz="2275" dirty="0">
                <a:solidFill>
                  <a:prstClr val="black"/>
                </a:solidFill>
                <a:latin typeface="Arial" panose="020B0604020202020204" pitchFamily="34" charset="0"/>
                <a:cs typeface="Arial" panose="020B0604020202020204" pitchFamily="34" charset="0"/>
              </a:rPr>
              <a:t>)</a:t>
            </a:r>
            <a:endParaRPr lang="en-US" altLang="en-US" sz="2275"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6924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B7A05505-C64B-4FB7-B3E2-1AD671A6991B}"/>
              </a:ext>
            </a:extLst>
          </p:cNvPr>
          <p:cNvGraphicFramePr>
            <a:graphicFrameLocks/>
          </p:cNvGraphicFramePr>
          <p:nvPr/>
        </p:nvGraphicFramePr>
        <p:xfrm>
          <a:off x="2856080" y="1366348"/>
          <a:ext cx="12344157" cy="7541064"/>
        </p:xfrm>
        <a:graphic>
          <a:graphicData uri="http://schemas.openxmlformats.org/drawingml/2006/chart">
            <c:chart xmlns:c="http://schemas.openxmlformats.org/drawingml/2006/chart" xmlns:r="http://schemas.openxmlformats.org/officeDocument/2006/relationships" r:id="rId2"/>
          </a:graphicData>
        </a:graphic>
      </p:graphicFrame>
      <p:sp>
        <p:nvSpPr>
          <p:cNvPr id="6" name="Callout: Bent Line 5">
            <a:extLst>
              <a:ext uri="{FF2B5EF4-FFF2-40B4-BE49-F238E27FC236}">
                <a16:creationId xmlns:a16="http://schemas.microsoft.com/office/drawing/2014/main" id="{027EB87C-D8A1-46A7-85BC-64457E863B5E}"/>
              </a:ext>
            </a:extLst>
          </p:cNvPr>
          <p:cNvSpPr/>
          <p:nvPr/>
        </p:nvSpPr>
        <p:spPr>
          <a:xfrm>
            <a:off x="7888331" y="2511059"/>
            <a:ext cx="1653461" cy="811554"/>
          </a:xfrm>
          <a:prstGeom prst="borderCallout2">
            <a:avLst>
              <a:gd name="adj1" fmla="val 32596"/>
              <a:gd name="adj2" fmla="val -901"/>
              <a:gd name="adj3" fmla="val 34135"/>
              <a:gd name="adj4" fmla="val -18694"/>
              <a:gd name="adj5" fmla="val 79314"/>
              <a:gd name="adj6" fmla="val -49913"/>
            </a:avLst>
          </a:prstGeom>
        </p:spPr>
        <p:style>
          <a:lnRef idx="2">
            <a:schemeClr val="dk1"/>
          </a:lnRef>
          <a:fillRef idx="1">
            <a:schemeClr val="lt1"/>
          </a:fillRef>
          <a:effectRef idx="0">
            <a:schemeClr val="dk1"/>
          </a:effectRef>
          <a:fontRef idx="minor">
            <a:schemeClr val="dk1"/>
          </a:fontRef>
        </p:style>
        <p:txBody>
          <a:bodyPr rot="0" spcFirstLastPara="0" vert="horz" wrap="square" lIns="130040" tIns="65020" rIns="130040" bIns="650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nl-BE" sz="2275" dirty="0">
                <a:solidFill>
                  <a:sysClr val="windowText" lastClr="000000"/>
                </a:solidFill>
                <a:latin typeface="UGent Panno Text" panose="02000506040000040003" pitchFamily="2" charset="0"/>
              </a:rPr>
              <a:t>Exposure </a:t>
            </a:r>
            <a:br>
              <a:rPr lang="nl-BE" sz="2275" dirty="0">
                <a:solidFill>
                  <a:sysClr val="windowText" lastClr="000000"/>
                </a:solidFill>
                <a:latin typeface="UGent Panno Text" panose="02000506040000040003" pitchFamily="2" charset="0"/>
              </a:rPr>
            </a:br>
            <a:r>
              <a:rPr lang="nl-BE" sz="2275" dirty="0" err="1">
                <a:solidFill>
                  <a:sysClr val="windowText" lastClr="000000"/>
                </a:solidFill>
                <a:latin typeface="UGent Panno Text" panose="02000506040000040003" pitchFamily="2" charset="0"/>
              </a:rPr>
              <a:t>Concentration</a:t>
            </a:r>
            <a:endParaRPr lang="nl-BE" sz="2275" dirty="0">
              <a:solidFill>
                <a:sysClr val="windowText" lastClr="000000"/>
              </a:solidFill>
              <a:latin typeface="UGent Panno Text" panose="02000506040000040003" pitchFamily="2" charset="0"/>
            </a:endParaRPr>
          </a:p>
        </p:txBody>
      </p:sp>
      <p:sp>
        <p:nvSpPr>
          <p:cNvPr id="7" name="Callout: Bent Line 6">
            <a:extLst>
              <a:ext uri="{FF2B5EF4-FFF2-40B4-BE49-F238E27FC236}">
                <a16:creationId xmlns:a16="http://schemas.microsoft.com/office/drawing/2014/main" id="{74200A04-85EE-49A0-8F82-D42BDF46E2A8}"/>
              </a:ext>
            </a:extLst>
          </p:cNvPr>
          <p:cNvSpPr/>
          <p:nvPr/>
        </p:nvSpPr>
        <p:spPr>
          <a:xfrm>
            <a:off x="6534315" y="6579289"/>
            <a:ext cx="1717567" cy="420800"/>
          </a:xfrm>
          <a:prstGeom prst="borderCallout2">
            <a:avLst>
              <a:gd name="adj1" fmla="val 18750"/>
              <a:gd name="adj2" fmla="val -8333"/>
              <a:gd name="adj3" fmla="val 18750"/>
              <a:gd name="adj4" fmla="val -16667"/>
              <a:gd name="adj5" fmla="val -47182"/>
              <a:gd name="adj6" fmla="val -4097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40" tIns="65020" rIns="130040" bIns="650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nl-BE" sz="1707" dirty="0">
                <a:solidFill>
                  <a:srgbClr val="FF0000"/>
                </a:solidFill>
                <a:latin typeface="UGent Panno Text" panose="02000506040000040003" pitchFamily="2" charset="0"/>
              </a:rPr>
              <a:t>1h </a:t>
            </a:r>
            <a:r>
              <a:rPr lang="nl-BE" sz="1707" dirty="0" err="1">
                <a:solidFill>
                  <a:srgbClr val="FF0000"/>
                </a:solidFill>
                <a:latin typeface="UGent Panno Text" panose="02000506040000040003" pitchFamily="2" charset="0"/>
              </a:rPr>
              <a:t>moving</a:t>
            </a:r>
            <a:r>
              <a:rPr lang="nl-BE" sz="1707" dirty="0">
                <a:solidFill>
                  <a:srgbClr val="FF0000"/>
                </a:solidFill>
                <a:latin typeface="UGent Panno Text" panose="02000506040000040003" pitchFamily="2" charset="0"/>
              </a:rPr>
              <a:t> </a:t>
            </a:r>
            <a:r>
              <a:rPr lang="nl-BE" sz="1707" dirty="0" err="1">
                <a:solidFill>
                  <a:srgbClr val="FF0000"/>
                </a:solidFill>
                <a:latin typeface="UGent Panno Text" panose="02000506040000040003" pitchFamily="2" charset="0"/>
              </a:rPr>
              <a:t>average</a:t>
            </a:r>
            <a:endParaRPr lang="nl-BE" sz="1707" dirty="0">
              <a:solidFill>
                <a:srgbClr val="FF0000"/>
              </a:solidFill>
              <a:latin typeface="UGent Panno Text" panose="02000506040000040003" pitchFamily="2" charset="0"/>
            </a:endParaRPr>
          </a:p>
        </p:txBody>
      </p:sp>
      <p:sp>
        <p:nvSpPr>
          <p:cNvPr id="8" name="Callout: Bent Line 7">
            <a:extLst>
              <a:ext uri="{FF2B5EF4-FFF2-40B4-BE49-F238E27FC236}">
                <a16:creationId xmlns:a16="http://schemas.microsoft.com/office/drawing/2014/main" id="{2F87D97B-B805-4B03-8CAA-141CB925F56F}"/>
              </a:ext>
            </a:extLst>
          </p:cNvPr>
          <p:cNvSpPr/>
          <p:nvPr/>
        </p:nvSpPr>
        <p:spPr>
          <a:xfrm>
            <a:off x="9905343" y="6677825"/>
            <a:ext cx="2024774" cy="644526"/>
          </a:xfrm>
          <a:prstGeom prst="borderCallout2">
            <a:avLst>
              <a:gd name="adj1" fmla="val 18750"/>
              <a:gd name="adj2" fmla="val -8333"/>
              <a:gd name="adj3" fmla="val 18750"/>
              <a:gd name="adj4" fmla="val -16667"/>
              <a:gd name="adj5" fmla="val -171248"/>
              <a:gd name="adj6" fmla="val -44689"/>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130040" tIns="65020" rIns="130040" bIns="650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nl-BE" sz="1707" dirty="0">
                <a:solidFill>
                  <a:schemeClr val="accent2">
                    <a:lumMod val="75000"/>
                  </a:schemeClr>
                </a:solidFill>
                <a:latin typeface="UGent Panno Text" panose="02000506040000040003" pitchFamily="2" charset="0"/>
              </a:rPr>
              <a:t>8h </a:t>
            </a:r>
            <a:r>
              <a:rPr lang="nl-BE" sz="1707" dirty="0" err="1">
                <a:solidFill>
                  <a:schemeClr val="accent2">
                    <a:lumMod val="75000"/>
                  </a:schemeClr>
                </a:solidFill>
                <a:latin typeface="UGent Panno Text" panose="02000506040000040003" pitchFamily="2" charset="0"/>
              </a:rPr>
              <a:t>when</a:t>
            </a:r>
            <a:r>
              <a:rPr lang="nl-BE" sz="1707" dirty="0">
                <a:solidFill>
                  <a:schemeClr val="accent2">
                    <a:lumMod val="75000"/>
                  </a:schemeClr>
                </a:solidFill>
                <a:latin typeface="UGent Panno Text" panose="02000506040000040003" pitchFamily="2" charset="0"/>
              </a:rPr>
              <a:t> home </a:t>
            </a:r>
            <a:r>
              <a:rPr lang="nl-BE" sz="1707" dirty="0" err="1">
                <a:solidFill>
                  <a:schemeClr val="accent2">
                    <a:lumMod val="75000"/>
                  </a:schemeClr>
                </a:solidFill>
                <a:latin typeface="UGent Panno Text" panose="02000506040000040003" pitchFamily="2" charset="0"/>
              </a:rPr>
              <a:t>moving</a:t>
            </a:r>
            <a:r>
              <a:rPr lang="nl-BE" sz="1707" dirty="0">
                <a:solidFill>
                  <a:schemeClr val="accent2">
                    <a:lumMod val="75000"/>
                  </a:schemeClr>
                </a:solidFill>
                <a:latin typeface="UGent Panno Text" panose="02000506040000040003" pitchFamily="2" charset="0"/>
              </a:rPr>
              <a:t> </a:t>
            </a:r>
            <a:r>
              <a:rPr lang="nl-BE" sz="1707" dirty="0" err="1">
                <a:solidFill>
                  <a:schemeClr val="accent2">
                    <a:lumMod val="75000"/>
                  </a:schemeClr>
                </a:solidFill>
                <a:latin typeface="UGent Panno Text" panose="02000506040000040003" pitchFamily="2" charset="0"/>
              </a:rPr>
              <a:t>average</a:t>
            </a:r>
            <a:endParaRPr lang="nl-BE" sz="1707" dirty="0">
              <a:solidFill>
                <a:schemeClr val="accent2">
                  <a:lumMod val="75000"/>
                </a:schemeClr>
              </a:solidFill>
              <a:latin typeface="UGent Panno Text" panose="02000506040000040003" pitchFamily="2" charset="0"/>
            </a:endParaRPr>
          </a:p>
        </p:txBody>
      </p:sp>
      <p:sp>
        <p:nvSpPr>
          <p:cNvPr id="9" name="Callout: Bent Line 8">
            <a:extLst>
              <a:ext uri="{FF2B5EF4-FFF2-40B4-BE49-F238E27FC236}">
                <a16:creationId xmlns:a16="http://schemas.microsoft.com/office/drawing/2014/main" id="{7366D561-247A-442E-9D3E-A73DA73D2883}"/>
              </a:ext>
            </a:extLst>
          </p:cNvPr>
          <p:cNvSpPr/>
          <p:nvPr/>
        </p:nvSpPr>
        <p:spPr>
          <a:xfrm>
            <a:off x="11930118" y="5866146"/>
            <a:ext cx="1075031" cy="364890"/>
          </a:xfrm>
          <a:prstGeom prst="borderCallout2">
            <a:avLst>
              <a:gd name="adj1" fmla="val 18750"/>
              <a:gd name="adj2" fmla="val -8333"/>
              <a:gd name="adj3" fmla="val 18750"/>
              <a:gd name="adj4" fmla="val -16667"/>
              <a:gd name="adj5" fmla="val -117700"/>
              <a:gd name="adj6" fmla="val -41106"/>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ot="0" spcFirstLastPara="0" vert="horz" wrap="square" lIns="130040" tIns="65020" rIns="130040" bIns="650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nl-BE" sz="1707" dirty="0" err="1">
                <a:solidFill>
                  <a:schemeClr val="accent6">
                    <a:lumMod val="75000"/>
                  </a:schemeClr>
                </a:solidFill>
                <a:latin typeface="UGent Panno Text" panose="02000506040000040003" pitchFamily="2" charset="0"/>
              </a:rPr>
              <a:t>Average</a:t>
            </a:r>
            <a:endParaRPr lang="nl-BE" sz="1707" dirty="0">
              <a:solidFill>
                <a:schemeClr val="accent6">
                  <a:lumMod val="75000"/>
                </a:schemeClr>
              </a:solidFill>
              <a:latin typeface="UGent Panno Text" panose="02000506040000040003" pitchFamily="2" charset="0"/>
            </a:endParaRPr>
          </a:p>
        </p:txBody>
      </p:sp>
    </p:spTree>
    <p:extLst>
      <p:ext uri="{BB962C8B-B14F-4D97-AF65-F5344CB8AC3E}">
        <p14:creationId xmlns:p14="http://schemas.microsoft.com/office/powerpoint/2010/main" val="40541859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2427A779-BCD0-425A-8109-0CDE9B954ABD}"/>
              </a:ext>
            </a:extLst>
          </p:cNvPr>
          <p:cNvSpPr/>
          <p:nvPr/>
        </p:nvSpPr>
        <p:spPr>
          <a:xfrm>
            <a:off x="3789339" y="2167632"/>
            <a:ext cx="8921027" cy="6082985"/>
          </a:xfrm>
          <a:custGeom>
            <a:avLst/>
            <a:gdLst>
              <a:gd name="connsiteX0" fmla="*/ 0 w 2749826"/>
              <a:gd name="connsiteY0" fmla="*/ 1848678 h 1861930"/>
              <a:gd name="connsiteX1" fmla="*/ 0 w 2749826"/>
              <a:gd name="connsiteY1" fmla="*/ 0 h 1861930"/>
              <a:gd name="connsiteX2" fmla="*/ 894521 w 2749826"/>
              <a:gd name="connsiteY2" fmla="*/ 0 h 1861930"/>
              <a:gd name="connsiteX3" fmla="*/ 1815547 w 2749826"/>
              <a:gd name="connsiteY3" fmla="*/ 801757 h 1861930"/>
              <a:gd name="connsiteX4" fmla="*/ 2749826 w 2749826"/>
              <a:gd name="connsiteY4" fmla="*/ 1285461 h 1861930"/>
              <a:gd name="connsiteX5" fmla="*/ 2749826 w 2749826"/>
              <a:gd name="connsiteY5" fmla="*/ 1861930 h 1861930"/>
              <a:gd name="connsiteX6" fmla="*/ 0 w 2749826"/>
              <a:gd name="connsiteY6" fmla="*/ 1848678 h 18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826" h="1861930">
                <a:moveTo>
                  <a:pt x="0" y="1848678"/>
                </a:moveTo>
                <a:lnTo>
                  <a:pt x="0" y="0"/>
                </a:lnTo>
                <a:lnTo>
                  <a:pt x="894521" y="0"/>
                </a:lnTo>
                <a:lnTo>
                  <a:pt x="1815547" y="801757"/>
                </a:lnTo>
                <a:lnTo>
                  <a:pt x="2749826" y="1285461"/>
                </a:lnTo>
                <a:lnTo>
                  <a:pt x="2749826" y="1861930"/>
                </a:lnTo>
                <a:lnTo>
                  <a:pt x="0" y="1848678"/>
                </a:lnTo>
                <a:close/>
              </a:path>
            </a:pathLst>
          </a:custGeom>
          <a:gradFill flip="none" rotWithShape="1">
            <a:gsLst>
              <a:gs pos="59000">
                <a:schemeClr val="accent4">
                  <a:lumMod val="60000"/>
                  <a:lumOff val="40000"/>
                </a:schemeClr>
              </a:gs>
              <a:gs pos="90000">
                <a:schemeClr val="accent4">
                  <a:lumMod val="45000"/>
                  <a:lumOff val="55000"/>
                  <a:alpha val="94000"/>
                </a:schemeClr>
              </a:gs>
              <a:gs pos="100000">
                <a:schemeClr val="bg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40" tIns="65020" rIns="130040" bIns="650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nl-BE" sz="2275"/>
          </a:p>
        </p:txBody>
      </p:sp>
      <p:graphicFrame>
        <p:nvGraphicFramePr>
          <p:cNvPr id="7" name="Chart 6">
            <a:extLst>
              <a:ext uri="{FF2B5EF4-FFF2-40B4-BE49-F238E27FC236}">
                <a16:creationId xmlns:a16="http://schemas.microsoft.com/office/drawing/2014/main" id="{E0FE7825-DADC-4702-BD1E-6246DC08A87E}"/>
              </a:ext>
            </a:extLst>
          </p:cNvPr>
          <p:cNvGraphicFramePr>
            <a:graphicFrameLocks/>
          </p:cNvGraphicFramePr>
          <p:nvPr/>
        </p:nvGraphicFramePr>
        <p:xfrm>
          <a:off x="3151434" y="929084"/>
          <a:ext cx="11271420" cy="7925532"/>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6">
            <a:extLst>
              <a:ext uri="{FF2B5EF4-FFF2-40B4-BE49-F238E27FC236}">
                <a16:creationId xmlns:a16="http://schemas.microsoft.com/office/drawing/2014/main" id="{0131BE37-00D7-4D51-8065-06C99B389AEC}"/>
              </a:ext>
            </a:extLst>
          </p:cNvPr>
          <p:cNvSpPr txBox="1"/>
          <p:nvPr/>
        </p:nvSpPr>
        <p:spPr>
          <a:xfrm>
            <a:off x="6649352" y="1610222"/>
            <a:ext cx="687281" cy="6839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nl-BE" sz="2275">
                <a:latin typeface="UGent Panno Text" panose="02000506040000040003" pitchFamily="2" charset="0"/>
              </a:rPr>
              <a:t>A</a:t>
            </a:r>
          </a:p>
        </p:txBody>
      </p:sp>
      <p:sp>
        <p:nvSpPr>
          <p:cNvPr id="14" name="TextBox 17">
            <a:extLst>
              <a:ext uri="{FF2B5EF4-FFF2-40B4-BE49-F238E27FC236}">
                <a16:creationId xmlns:a16="http://schemas.microsoft.com/office/drawing/2014/main" id="{D810E63D-8D5E-4DF8-A7FC-CC9EBB5C04A3}"/>
              </a:ext>
            </a:extLst>
          </p:cNvPr>
          <p:cNvSpPr txBox="1"/>
          <p:nvPr/>
        </p:nvSpPr>
        <p:spPr>
          <a:xfrm>
            <a:off x="9569199" y="4036906"/>
            <a:ext cx="687281" cy="70268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nl-BE" sz="2275">
                <a:latin typeface="UGent Panno Text" panose="02000506040000040003" pitchFamily="2" charset="0"/>
              </a:rPr>
              <a:t>C</a:t>
            </a:r>
          </a:p>
        </p:txBody>
      </p:sp>
      <p:sp>
        <p:nvSpPr>
          <p:cNvPr id="15" name="TextBox 18">
            <a:extLst>
              <a:ext uri="{FF2B5EF4-FFF2-40B4-BE49-F238E27FC236}">
                <a16:creationId xmlns:a16="http://schemas.microsoft.com/office/drawing/2014/main" id="{63BC0579-E991-4D00-AE45-FD0994138052}"/>
              </a:ext>
            </a:extLst>
          </p:cNvPr>
          <p:cNvSpPr txBox="1"/>
          <p:nvPr/>
        </p:nvSpPr>
        <p:spPr>
          <a:xfrm>
            <a:off x="12535688" y="5544525"/>
            <a:ext cx="687281" cy="68535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nl-BE" sz="2275">
                <a:latin typeface="UGent Panno Text" panose="02000506040000040003" pitchFamily="2" charset="0"/>
              </a:rPr>
              <a:t>D</a:t>
            </a:r>
          </a:p>
        </p:txBody>
      </p:sp>
      <p:cxnSp>
        <p:nvCxnSpPr>
          <p:cNvPr id="16" name="Straight Arrow Connector 15">
            <a:extLst>
              <a:ext uri="{FF2B5EF4-FFF2-40B4-BE49-F238E27FC236}">
                <a16:creationId xmlns:a16="http://schemas.microsoft.com/office/drawing/2014/main" id="{7B06F5AC-E1A6-4A49-9218-FCB3B430AB95}"/>
              </a:ext>
            </a:extLst>
          </p:cNvPr>
          <p:cNvCxnSpPr>
            <a:cxnSpLocks/>
          </p:cNvCxnSpPr>
          <p:nvPr/>
        </p:nvCxnSpPr>
        <p:spPr>
          <a:xfrm>
            <a:off x="7741982" y="4388248"/>
            <a:ext cx="1532952" cy="0"/>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17" name="TextBox 31">
            <a:extLst>
              <a:ext uri="{FF2B5EF4-FFF2-40B4-BE49-F238E27FC236}">
                <a16:creationId xmlns:a16="http://schemas.microsoft.com/office/drawing/2014/main" id="{3D332A2D-4017-4DA3-BA71-CF33AE5ECDFC}"/>
              </a:ext>
            </a:extLst>
          </p:cNvPr>
          <p:cNvSpPr txBox="1"/>
          <p:nvPr/>
        </p:nvSpPr>
        <p:spPr>
          <a:xfrm>
            <a:off x="5508890" y="3374464"/>
            <a:ext cx="1938826" cy="136512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nl-BE" sz="2275" dirty="0" err="1">
                <a:latin typeface="UGent Panno Text" panose="02000506040000040003" pitchFamily="2" charset="0"/>
              </a:rPr>
              <a:t>Tested</a:t>
            </a:r>
            <a:r>
              <a:rPr lang="nl-BE" sz="2275" dirty="0">
                <a:latin typeface="UGent Panno Text" panose="02000506040000040003" pitchFamily="2" charset="0"/>
              </a:rPr>
              <a:t> system</a:t>
            </a:r>
          </a:p>
        </p:txBody>
      </p:sp>
    </p:spTree>
    <p:extLst>
      <p:ext uri="{BB962C8B-B14F-4D97-AF65-F5344CB8AC3E}">
        <p14:creationId xmlns:p14="http://schemas.microsoft.com/office/powerpoint/2010/main" val="3734148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25" name="Google Shape;525;p37"/>
          <p:cNvSpPr txBox="1"/>
          <p:nvPr/>
        </p:nvSpPr>
        <p:spPr>
          <a:xfrm>
            <a:off x="2939340" y="6804122"/>
            <a:ext cx="11582157" cy="831710"/>
          </a:xfrm>
          <a:prstGeom prst="rect">
            <a:avLst/>
          </a:prstGeom>
          <a:solidFill>
            <a:schemeClr val="accent5"/>
          </a:solidFill>
          <a:ln w="38100" cap="flat" cmpd="sng">
            <a:noFill/>
            <a:prstDash val="solid"/>
            <a:round/>
            <a:headEnd type="none" w="sm" len="sm"/>
            <a:tailEnd type="none" w="sm" len="sm"/>
          </a:ln>
          <a:effectLst>
            <a:outerShdw blurRad="50800" dist="38100" dir="2700000" algn="tl" rotWithShape="0">
              <a:prstClr val="black">
                <a:alpha val="60000"/>
              </a:prstClr>
            </a:outerShdw>
          </a:effectLst>
        </p:spPr>
        <p:txBody>
          <a:bodyPr spcFirstLastPara="1" wrap="square" lIns="130027" tIns="64996" rIns="130027" bIns="64996" anchor="t" anchorCtr="0">
            <a:spAutoFit/>
          </a:bodyPr>
          <a:lstStyle/>
          <a:p>
            <a:pPr algn="ctr" defTabSz="1300460">
              <a:buClr>
                <a:srgbClr val="000000"/>
              </a:buClr>
              <a:buSzPts val="1800"/>
              <a:defRPr/>
            </a:pPr>
            <a:r>
              <a:rPr lang="fr-BE" sz="2276" kern="0" dirty="0">
                <a:solidFill>
                  <a:srgbClr val="FFFFFF"/>
                </a:solidFill>
                <a:latin typeface="Avenir Next Medium" panose="020B0503020202020204" pitchFamily="34" charset="0"/>
                <a:ea typeface="Calibri"/>
                <a:cs typeface="Calibri"/>
                <a:sym typeface="Calibri"/>
              </a:rPr>
              <a:t>Toutes les étapes d’un projet sont importantes et tous les acteurs ont un rôle à jouer </a:t>
            </a:r>
            <a:br>
              <a:rPr lang="fr-BE" sz="2276" kern="0" dirty="0">
                <a:solidFill>
                  <a:srgbClr val="FFFFFF"/>
                </a:solidFill>
                <a:latin typeface="Avenir Next Medium" panose="020B0503020202020204" pitchFamily="34" charset="0"/>
                <a:ea typeface="Calibri"/>
                <a:cs typeface="Calibri"/>
                <a:sym typeface="Calibri"/>
              </a:rPr>
            </a:br>
            <a:r>
              <a:rPr lang="fr-BE" sz="2276" kern="0" dirty="0">
                <a:solidFill>
                  <a:srgbClr val="FFFFFF"/>
                </a:solidFill>
                <a:latin typeface="Avenir Next Medium" panose="020B0503020202020204" pitchFamily="34" charset="0"/>
                <a:ea typeface="Calibri"/>
                <a:cs typeface="Calibri"/>
                <a:sym typeface="Calibri"/>
              </a:rPr>
              <a:t>pour la Qualité de l’Air Intérieur !</a:t>
            </a:r>
            <a:endParaRPr sz="2276" kern="0" dirty="0">
              <a:solidFill>
                <a:srgbClr val="FFFFFF"/>
              </a:solidFill>
              <a:latin typeface="Avenir Next Medium" panose="020B0503020202020204" pitchFamily="34" charset="0"/>
              <a:ea typeface="Calibri"/>
              <a:cs typeface="Calibri"/>
              <a:sym typeface="Calibri"/>
            </a:endParaRPr>
          </a:p>
        </p:txBody>
      </p:sp>
      <p:sp>
        <p:nvSpPr>
          <p:cNvPr id="2" name="Espace réservé du pied de page 1">
            <a:extLst>
              <a:ext uri="{FF2B5EF4-FFF2-40B4-BE49-F238E27FC236}">
                <a16:creationId xmlns:a16="http://schemas.microsoft.com/office/drawing/2014/main" id="{0B38B73F-B77A-094C-800A-547AD7FDF9C5}"/>
              </a:ext>
            </a:extLst>
          </p:cNvPr>
          <p:cNvSpPr>
            <a:spLocks noGrp="1"/>
          </p:cNvSpPr>
          <p:nvPr>
            <p:ph type="ftr" idx="10"/>
          </p:nvPr>
        </p:nvSpPr>
        <p:spPr/>
        <p:txBody>
          <a:bodyPr/>
          <a:lstStyle/>
          <a:p>
            <a:pPr algn="l" defTabSz="1300460">
              <a:buClr>
                <a:srgbClr val="000000"/>
              </a:buClr>
              <a:buSzPts val="1400"/>
              <a:defRPr/>
            </a:pPr>
            <a:r>
              <a:rPr lang="fr-BE" kern="0">
                <a:solidFill>
                  <a:srgbClr val="FFFFFF">
                    <a:lumMod val="65000"/>
                  </a:srgbClr>
                </a:solidFill>
                <a:latin typeface="Avenir Next" panose="020B0503020202020204" pitchFamily="34" charset="0"/>
                <a:cs typeface="Calibri"/>
                <a:sym typeface="Calibri"/>
              </a:rPr>
              <a:t>Interreg ET’Air – Module de Base</a:t>
            </a:r>
            <a:endParaRPr lang="fr-BE" kern="0" dirty="0">
              <a:solidFill>
                <a:srgbClr val="FFFFFF">
                  <a:lumMod val="65000"/>
                </a:srgbClr>
              </a:solidFill>
              <a:latin typeface="Avenir Next" panose="020B0503020202020204" pitchFamily="34" charset="0"/>
              <a:cs typeface="Calibri"/>
              <a:sym typeface="Calibri"/>
            </a:endParaRPr>
          </a:p>
        </p:txBody>
      </p:sp>
      <p:sp>
        <p:nvSpPr>
          <p:cNvPr id="3" name="Espace réservé du numéro de diapositive 2">
            <a:extLst>
              <a:ext uri="{FF2B5EF4-FFF2-40B4-BE49-F238E27FC236}">
                <a16:creationId xmlns:a16="http://schemas.microsoft.com/office/drawing/2014/main" id="{D407B230-0867-F247-A59C-A315E742C73E}"/>
              </a:ext>
            </a:extLst>
          </p:cNvPr>
          <p:cNvSpPr>
            <a:spLocks noGrp="1"/>
          </p:cNvSpPr>
          <p:nvPr>
            <p:ph type="sldNum" idx="11"/>
          </p:nvPr>
        </p:nvSpPr>
        <p:spPr/>
        <p:txBody>
          <a:bodyPr/>
          <a:lstStyle/>
          <a:p>
            <a:pPr algn="l" defTabSz="1300460">
              <a:buClr>
                <a:srgbClr val="000000"/>
              </a:buClr>
              <a:buSzPts val="1200"/>
              <a:defRPr/>
            </a:pPr>
            <a:fld id="{00000000-1234-1234-1234-123412341234}" type="slidenum">
              <a:rPr lang="fr-BE" sz="1422" kern="0">
                <a:solidFill>
                  <a:srgbClr val="898989"/>
                </a:solidFill>
                <a:latin typeface="Avenir Next" panose="020B0503020202020204" pitchFamily="34" charset="0"/>
                <a:cs typeface="Calibri"/>
                <a:sym typeface="Calibri"/>
              </a:rPr>
              <a:pPr algn="l" defTabSz="1300460">
                <a:buClr>
                  <a:srgbClr val="000000"/>
                </a:buClr>
                <a:buSzPts val="1200"/>
                <a:defRPr/>
              </a:pPr>
              <a:t>54</a:t>
            </a:fld>
            <a:endParaRPr lang="fr-BE" sz="1422" kern="0" dirty="0">
              <a:solidFill>
                <a:srgbClr val="898989"/>
              </a:solidFill>
              <a:latin typeface="Avenir Next" panose="020B0503020202020204" pitchFamily="34" charset="0"/>
              <a:cs typeface="Calibri"/>
              <a:sym typeface="Calibri"/>
            </a:endParaRPr>
          </a:p>
        </p:txBody>
      </p:sp>
      <p:grpSp>
        <p:nvGrpSpPr>
          <p:cNvPr id="15" name="Groupe 14">
            <a:extLst>
              <a:ext uri="{FF2B5EF4-FFF2-40B4-BE49-F238E27FC236}">
                <a16:creationId xmlns:a16="http://schemas.microsoft.com/office/drawing/2014/main" id="{BBC9747B-4A66-734C-9D48-CE666AC6D40B}"/>
              </a:ext>
            </a:extLst>
          </p:cNvPr>
          <p:cNvGrpSpPr/>
          <p:nvPr/>
        </p:nvGrpSpPr>
        <p:grpSpPr>
          <a:xfrm>
            <a:off x="4809109" y="-59477"/>
            <a:ext cx="7720457" cy="1044645"/>
            <a:chOff x="1857777" y="-41820"/>
            <a:chExt cx="5428446" cy="734516"/>
          </a:xfrm>
        </p:grpSpPr>
        <p:sp>
          <p:nvSpPr>
            <p:cNvPr id="16" name="Rectangle : avec coins arrondis en haut 15">
              <a:extLst>
                <a:ext uri="{FF2B5EF4-FFF2-40B4-BE49-F238E27FC236}">
                  <a16:creationId xmlns:a16="http://schemas.microsoft.com/office/drawing/2014/main" id="{08CADE36-AE09-8440-8987-AA68DB336A51}"/>
                </a:ext>
              </a:extLst>
            </p:cNvPr>
            <p:cNvSpPr>
              <a:spLocks/>
            </p:cNvSpPr>
            <p:nvPr/>
          </p:nvSpPr>
          <p:spPr>
            <a:xfrm rot="10800000">
              <a:off x="2520000" y="0"/>
              <a:ext cx="4104000" cy="630684"/>
            </a:xfrm>
            <a:prstGeom prst="round2SameRect">
              <a:avLst/>
            </a:prstGeom>
            <a:solidFill>
              <a:srgbClr val="01A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buClr>
                  <a:srgbClr val="000000"/>
                </a:buClr>
                <a:defRPr/>
              </a:pPr>
              <a:endParaRPr lang="fr-FR" sz="1991" kern="0">
                <a:solidFill>
                  <a:srgbClr val="FFFFFF"/>
                </a:solidFill>
                <a:latin typeface="Arial"/>
                <a:sym typeface="Arial"/>
              </a:endParaRPr>
            </a:p>
          </p:txBody>
        </p:sp>
        <p:sp>
          <p:nvSpPr>
            <p:cNvPr id="17" name="Google Shape;90;p5">
              <a:extLst>
                <a:ext uri="{FF2B5EF4-FFF2-40B4-BE49-F238E27FC236}">
                  <a16:creationId xmlns:a16="http://schemas.microsoft.com/office/drawing/2014/main" id="{70AF281D-D152-6046-B496-77D9136B0B72}"/>
                </a:ext>
              </a:extLst>
            </p:cNvPr>
            <p:cNvSpPr txBox="1">
              <a:spLocks/>
            </p:cNvSpPr>
            <p:nvPr/>
          </p:nvSpPr>
          <p:spPr>
            <a:xfrm>
              <a:off x="1857777" y="-41820"/>
              <a:ext cx="5428446" cy="734516"/>
            </a:xfrm>
            <a:prstGeom prst="rect">
              <a:avLst/>
            </a:prstGeom>
            <a:noFill/>
            <a:ln>
              <a:noFill/>
            </a:ln>
            <a:effectLst>
              <a:softEdge rad="0"/>
            </a:effectLst>
          </p:spPr>
          <p:txBody>
            <a:bodyPr spcFirstLastPara="1" wrap="square" lIns="130027" tIns="64996" rIns="130027" bIns="6499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000" b="0" i="0" u="none" strike="noStrike" cap="none">
                  <a:solidFill>
                    <a:srgbClr val="288997"/>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defTabSz="1300460">
                <a:defRPr/>
              </a:pPr>
              <a:r>
                <a:rPr lang="fr-BE" sz="1991" b="1" kern="0" dirty="0">
                  <a:solidFill>
                    <a:srgbClr val="FFFFFF"/>
                  </a:solidFill>
                  <a:latin typeface="Avenir Next" panose="020B0503020202020204" pitchFamily="34" charset="0"/>
                </a:rPr>
                <a:t>SÉQUENCE 3. </a:t>
              </a:r>
              <a:r>
                <a:rPr lang="fr-BE" sz="1991" kern="0" dirty="0">
                  <a:solidFill>
                    <a:srgbClr val="FFFFFF"/>
                  </a:solidFill>
                  <a:latin typeface="Avenir Next" panose="020B0503020202020204" pitchFamily="34" charset="0"/>
                </a:rPr>
                <a:t>Construire une stratégie QAI</a:t>
              </a:r>
            </a:p>
          </p:txBody>
        </p:sp>
      </p:grpSp>
      <p:pic>
        <p:nvPicPr>
          <p:cNvPr id="18" name="Image 17">
            <a:extLst>
              <a:ext uri="{FF2B5EF4-FFF2-40B4-BE49-F238E27FC236}">
                <a16:creationId xmlns:a16="http://schemas.microsoft.com/office/drawing/2014/main" id="{75A39802-7A5A-7944-B560-DAF371090275}"/>
              </a:ext>
            </a:extLst>
          </p:cNvPr>
          <p:cNvPicPr>
            <a:picLocks noChangeAspect="1"/>
          </p:cNvPicPr>
          <p:nvPr/>
        </p:nvPicPr>
        <p:blipFill>
          <a:blip r:embed="rId3"/>
          <a:stretch>
            <a:fillRect/>
          </a:stretch>
        </p:blipFill>
        <p:spPr>
          <a:xfrm>
            <a:off x="4098395" y="2134941"/>
            <a:ext cx="10680806" cy="3765973"/>
          </a:xfrm>
          <a:prstGeom prst="rect">
            <a:avLst/>
          </a:prstGeom>
        </p:spPr>
      </p:pic>
      <p:pic>
        <p:nvPicPr>
          <p:cNvPr id="19" name="Google Shape;504;g7897036332_0_10" descr="S:\Donnees\Habitat\ET_Air\Module3_Formation\graphisme\04_IllustrationsFinales\final_pictos_separes_fondTranspa\23_Picto_Reception_transpa copie.jpg">
            <a:extLst>
              <a:ext uri="{FF2B5EF4-FFF2-40B4-BE49-F238E27FC236}">
                <a16:creationId xmlns:a16="http://schemas.microsoft.com/office/drawing/2014/main" id="{A8748349-CBED-AD49-84DD-99FD5CC9C7B7}"/>
              </a:ext>
            </a:extLst>
          </p:cNvPr>
          <p:cNvPicPr preferRelativeResize="0"/>
          <p:nvPr/>
        </p:nvPicPr>
        <p:blipFill rotWithShape="1">
          <a:blip r:embed="rId4">
            <a:alphaModFix/>
          </a:blip>
          <a:srcRect b="12625"/>
          <a:stretch/>
        </p:blipFill>
        <p:spPr>
          <a:xfrm>
            <a:off x="3166533" y="3176609"/>
            <a:ext cx="825296" cy="837959"/>
          </a:xfrm>
          <a:prstGeom prst="rect">
            <a:avLst/>
          </a:prstGeom>
          <a:noFill/>
          <a:ln>
            <a:noFill/>
          </a:ln>
        </p:spPr>
      </p:pic>
      <p:pic>
        <p:nvPicPr>
          <p:cNvPr id="20" name="Google Shape;505;g7897036332_0_10" descr="S:\Donnees\Habitat\ET_Air\Module3_Formation\graphisme\04_IllustrationsFinales\final_pictos_separes_fondTranspa\22_Picto_Programmation_transpa copie.jpg">
            <a:extLst>
              <a:ext uri="{FF2B5EF4-FFF2-40B4-BE49-F238E27FC236}">
                <a16:creationId xmlns:a16="http://schemas.microsoft.com/office/drawing/2014/main" id="{55C20402-7C52-0A48-8FBD-AF509F0276DC}"/>
              </a:ext>
            </a:extLst>
          </p:cNvPr>
          <p:cNvPicPr preferRelativeResize="0"/>
          <p:nvPr/>
        </p:nvPicPr>
        <p:blipFill rotWithShape="1">
          <a:blip r:embed="rId5">
            <a:alphaModFix/>
          </a:blip>
          <a:srcRect b="13254"/>
          <a:stretch/>
        </p:blipFill>
        <p:spPr>
          <a:xfrm>
            <a:off x="3095320" y="2261187"/>
            <a:ext cx="896511" cy="903733"/>
          </a:xfrm>
          <a:prstGeom prst="rect">
            <a:avLst/>
          </a:prstGeom>
          <a:noFill/>
          <a:ln>
            <a:noFill/>
          </a:ln>
        </p:spPr>
      </p:pic>
      <p:pic>
        <p:nvPicPr>
          <p:cNvPr id="21" name="Google Shape;506;g7897036332_0_10" descr="S:\Donnees\Habitat\ET_Air\Module3_Formation\graphisme\04_IllustrationsFinales\final_pictos_separes_fondTranspa\24_Picto_Realisation_transpa copie.jpg">
            <a:extLst>
              <a:ext uri="{FF2B5EF4-FFF2-40B4-BE49-F238E27FC236}">
                <a16:creationId xmlns:a16="http://schemas.microsoft.com/office/drawing/2014/main" id="{960BDE08-A2F0-4A47-A662-6040EACFC0B5}"/>
              </a:ext>
            </a:extLst>
          </p:cNvPr>
          <p:cNvPicPr preferRelativeResize="0"/>
          <p:nvPr/>
        </p:nvPicPr>
        <p:blipFill rotWithShape="1">
          <a:blip r:embed="rId6">
            <a:alphaModFix/>
          </a:blip>
          <a:srcRect b="12625"/>
          <a:stretch/>
        </p:blipFill>
        <p:spPr>
          <a:xfrm>
            <a:off x="3168933" y="4014571"/>
            <a:ext cx="879866" cy="893359"/>
          </a:xfrm>
          <a:prstGeom prst="rect">
            <a:avLst/>
          </a:prstGeom>
          <a:noFill/>
          <a:ln>
            <a:noFill/>
          </a:ln>
        </p:spPr>
      </p:pic>
      <p:pic>
        <p:nvPicPr>
          <p:cNvPr id="22" name="Google Shape;507;g7897036332_0_10" descr="S:\Donnees\Habitat\ET_Air\Module3_Formation\graphisme\04_IllustrationsFinales\final_pictos_separes_fondTranspa\25_Picto_receptionchantier_transpa.jpg">
            <a:extLst>
              <a:ext uri="{FF2B5EF4-FFF2-40B4-BE49-F238E27FC236}">
                <a16:creationId xmlns:a16="http://schemas.microsoft.com/office/drawing/2014/main" id="{E2373A87-6953-744E-B266-C0BC360CDB6D}"/>
              </a:ext>
            </a:extLst>
          </p:cNvPr>
          <p:cNvPicPr preferRelativeResize="0"/>
          <p:nvPr/>
        </p:nvPicPr>
        <p:blipFill rotWithShape="1">
          <a:blip r:embed="rId7">
            <a:alphaModFix/>
          </a:blip>
          <a:srcRect b="13568"/>
          <a:stretch/>
        </p:blipFill>
        <p:spPr>
          <a:xfrm>
            <a:off x="3199533" y="4916743"/>
            <a:ext cx="868261" cy="872085"/>
          </a:xfrm>
          <a:prstGeom prst="rect">
            <a:avLst/>
          </a:prstGeom>
          <a:noFill/>
          <a:ln>
            <a:noFill/>
          </a:ln>
        </p:spPr>
      </p:pic>
      <p:pic>
        <p:nvPicPr>
          <p:cNvPr id="23" name="Google Shape;508;g7897036332_0_10" descr="S:\Donnees\Habitat\ET_Air\Module3_Formation\graphisme\04_IllustrationsFinales\final_pictos_separes_fondTranspa\01_Picto_MDouvrage_transpa copie.jpg">
            <a:extLst>
              <a:ext uri="{FF2B5EF4-FFF2-40B4-BE49-F238E27FC236}">
                <a16:creationId xmlns:a16="http://schemas.microsoft.com/office/drawing/2014/main" id="{B2C3591C-EE2A-D44E-AD25-19FCBBA08A3C}"/>
              </a:ext>
            </a:extLst>
          </p:cNvPr>
          <p:cNvPicPr preferRelativeResize="0"/>
          <p:nvPr/>
        </p:nvPicPr>
        <p:blipFill rotWithShape="1">
          <a:blip r:embed="rId8">
            <a:alphaModFix/>
          </a:blip>
          <a:srcRect b="13254"/>
          <a:stretch/>
        </p:blipFill>
        <p:spPr>
          <a:xfrm>
            <a:off x="11170198" y="4463346"/>
            <a:ext cx="1396338" cy="1407582"/>
          </a:xfrm>
          <a:prstGeom prst="rect">
            <a:avLst/>
          </a:prstGeom>
          <a:noFill/>
          <a:ln>
            <a:noFill/>
          </a:ln>
        </p:spPr>
      </p:pic>
      <p:sp>
        <p:nvSpPr>
          <p:cNvPr id="24" name="Google Shape;475;p34">
            <a:extLst>
              <a:ext uri="{FF2B5EF4-FFF2-40B4-BE49-F238E27FC236}">
                <a16:creationId xmlns:a16="http://schemas.microsoft.com/office/drawing/2014/main" id="{7018D246-B61A-3644-8EC2-D9CDB432FB64}"/>
              </a:ext>
            </a:extLst>
          </p:cNvPr>
          <p:cNvSpPr txBox="1"/>
          <p:nvPr/>
        </p:nvSpPr>
        <p:spPr>
          <a:xfrm>
            <a:off x="2729124" y="1259511"/>
            <a:ext cx="9814798" cy="437684"/>
          </a:xfrm>
          <a:prstGeom prst="rect">
            <a:avLst/>
          </a:prstGeom>
          <a:noFill/>
          <a:ln>
            <a:noFill/>
          </a:ln>
        </p:spPr>
        <p:txBody>
          <a:bodyPr spcFirstLastPara="1" wrap="square" lIns="0" tIns="0" rIns="0" bIns="0" anchor="t" anchorCtr="0">
            <a:spAutoFit/>
          </a:bodyPr>
          <a:lstStyle/>
          <a:p>
            <a:pPr defTabSz="1300460">
              <a:buClr>
                <a:srgbClr val="000000"/>
              </a:buClr>
              <a:buSzPts val="2000"/>
              <a:defRPr/>
            </a:pPr>
            <a:r>
              <a:rPr lang="fr-BE" sz="2844" b="1" kern="0" dirty="0">
                <a:solidFill>
                  <a:srgbClr val="E36C09"/>
                </a:solidFill>
                <a:latin typeface="Avenir Next" panose="020B0503020202020204" pitchFamily="34" charset="0"/>
                <a:ea typeface="Calibri"/>
                <a:cs typeface="Calibri"/>
                <a:sym typeface="Calibri"/>
              </a:rPr>
              <a:t>SYNTHÈSE</a:t>
            </a:r>
          </a:p>
        </p:txBody>
      </p:sp>
    </p:spTree>
    <p:extLst>
      <p:ext uri="{BB962C8B-B14F-4D97-AF65-F5344CB8AC3E}">
        <p14:creationId xmlns:p14="http://schemas.microsoft.com/office/powerpoint/2010/main" val="34776608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
          <p:cNvSpPr txBox="1"/>
          <p:nvPr/>
        </p:nvSpPr>
        <p:spPr>
          <a:xfrm>
            <a:off x="18351717" y="9060152"/>
            <a:ext cx="798453" cy="525215"/>
          </a:xfrm>
          <a:prstGeom prst="rect">
            <a:avLst/>
          </a:prstGeom>
          <a:noFill/>
          <a:ln>
            <a:noFill/>
          </a:ln>
        </p:spPr>
        <p:txBody>
          <a:bodyPr spcFirstLastPara="1" wrap="square" lIns="130027" tIns="64996" rIns="130027" bIns="64996" anchor="t" anchorCtr="0">
            <a:spAutoFit/>
          </a:bodyPr>
          <a:lstStyle/>
          <a:p>
            <a:r>
              <a:rPr lang="fr-FR">
                <a:solidFill>
                  <a:schemeClr val="dk1"/>
                </a:solidFill>
                <a:latin typeface="Arial"/>
                <a:ea typeface="Arial"/>
                <a:cs typeface="Arial"/>
                <a:sym typeface="Arial"/>
              </a:rPr>
              <a:t>| </a:t>
            </a:r>
            <a:fld id="{00000000-1234-1234-1234-123412341234}" type="slidenum">
              <a:rPr lang="fr-FR">
                <a:solidFill>
                  <a:schemeClr val="dk1"/>
                </a:solidFill>
                <a:latin typeface="Arial"/>
                <a:ea typeface="Arial"/>
                <a:cs typeface="Arial"/>
                <a:sym typeface="Arial"/>
              </a:rPr>
              <a:pPr/>
              <a:t>55</a:t>
            </a:fld>
            <a:endParaRPr>
              <a:solidFill>
                <a:schemeClr val="dk1"/>
              </a:solidFill>
              <a:latin typeface="Arial"/>
              <a:ea typeface="Arial"/>
              <a:cs typeface="Arial"/>
              <a:sym typeface="Arial"/>
            </a:endParaRPr>
          </a:p>
        </p:txBody>
      </p:sp>
      <p:sp>
        <p:nvSpPr>
          <p:cNvPr id="335" name="Google Shape;335;p4"/>
          <p:cNvSpPr txBox="1"/>
          <p:nvPr/>
        </p:nvSpPr>
        <p:spPr>
          <a:xfrm>
            <a:off x="14297972" y="9053692"/>
            <a:ext cx="731520" cy="919169"/>
          </a:xfrm>
          <a:prstGeom prst="rect">
            <a:avLst/>
          </a:prstGeom>
          <a:noFill/>
          <a:ln>
            <a:noFill/>
          </a:ln>
        </p:spPr>
        <p:txBody>
          <a:bodyPr spcFirstLastPara="1" wrap="square" lIns="130027" tIns="64996" rIns="130027" bIns="64996" anchor="t" anchorCtr="0">
            <a:spAutoFit/>
          </a:bodyPr>
          <a:lstStyle/>
          <a:p>
            <a:r>
              <a:rPr lang="fr-FR">
                <a:solidFill>
                  <a:schemeClr val="dk1"/>
                </a:solidFill>
                <a:latin typeface="Arial"/>
                <a:ea typeface="Arial"/>
                <a:cs typeface="Arial"/>
                <a:sym typeface="Arial"/>
              </a:rPr>
              <a:t>| </a:t>
            </a:r>
            <a:fld id="{00000000-1234-1234-1234-123412341234}" type="slidenum">
              <a:rPr lang="fr-FR">
                <a:solidFill>
                  <a:schemeClr val="dk1"/>
                </a:solidFill>
                <a:latin typeface="Arial"/>
                <a:ea typeface="Arial"/>
                <a:cs typeface="Arial"/>
                <a:sym typeface="Arial"/>
              </a:rPr>
              <a:pPr/>
              <a:t>55</a:t>
            </a:fld>
            <a:r>
              <a:rPr lang="fr-FR">
                <a:solidFill>
                  <a:schemeClr val="dk1"/>
                </a:solidFill>
                <a:latin typeface="Arial"/>
                <a:ea typeface="Arial"/>
                <a:cs typeface="Arial"/>
                <a:sym typeface="Arial"/>
              </a:rPr>
              <a:t> </a:t>
            </a:r>
            <a:endParaRPr>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774E8D6-E1C1-C845-B54F-310E3A69E3AB}"/>
              </a:ext>
            </a:extLst>
          </p:cNvPr>
          <p:cNvPicPr>
            <a:picLocks noChangeAspect="1"/>
          </p:cNvPicPr>
          <p:nvPr/>
        </p:nvPicPr>
        <p:blipFill>
          <a:blip r:embed="rId3"/>
          <a:stretch>
            <a:fillRect/>
          </a:stretch>
        </p:blipFill>
        <p:spPr>
          <a:xfrm>
            <a:off x="2166937" y="0"/>
            <a:ext cx="6863204" cy="9753600"/>
          </a:xfrm>
          <a:prstGeom prst="rect">
            <a:avLst/>
          </a:prstGeom>
        </p:spPr>
      </p:pic>
    </p:spTree>
    <p:extLst>
      <p:ext uri="{BB962C8B-B14F-4D97-AF65-F5344CB8AC3E}">
        <p14:creationId xmlns:p14="http://schemas.microsoft.com/office/powerpoint/2010/main" val="13139653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
          <p:cNvSpPr txBox="1"/>
          <p:nvPr/>
        </p:nvSpPr>
        <p:spPr>
          <a:xfrm>
            <a:off x="18351717" y="9060152"/>
            <a:ext cx="798453" cy="525215"/>
          </a:xfrm>
          <a:prstGeom prst="rect">
            <a:avLst/>
          </a:prstGeom>
          <a:noFill/>
          <a:ln>
            <a:noFill/>
          </a:ln>
        </p:spPr>
        <p:txBody>
          <a:bodyPr spcFirstLastPara="1" wrap="square" lIns="130027" tIns="64996" rIns="130027" bIns="64996" anchor="t" anchorCtr="0">
            <a:spAutoFit/>
          </a:bodyPr>
          <a:lstStyle/>
          <a:p>
            <a:r>
              <a:rPr lang="fr-FR">
                <a:solidFill>
                  <a:schemeClr val="dk1"/>
                </a:solidFill>
                <a:latin typeface="Arial"/>
                <a:ea typeface="Arial"/>
                <a:cs typeface="Arial"/>
                <a:sym typeface="Arial"/>
              </a:rPr>
              <a:t>| </a:t>
            </a:r>
            <a:fld id="{00000000-1234-1234-1234-123412341234}" type="slidenum">
              <a:rPr lang="fr-FR">
                <a:solidFill>
                  <a:schemeClr val="dk1"/>
                </a:solidFill>
                <a:latin typeface="Arial"/>
                <a:ea typeface="Arial"/>
                <a:cs typeface="Arial"/>
                <a:sym typeface="Arial"/>
              </a:rPr>
              <a:pPr/>
              <a:t>56</a:t>
            </a:fld>
            <a:endParaRPr>
              <a:solidFill>
                <a:schemeClr val="dk1"/>
              </a:solidFill>
              <a:latin typeface="Arial"/>
              <a:ea typeface="Arial"/>
              <a:cs typeface="Arial"/>
              <a:sym typeface="Arial"/>
            </a:endParaRPr>
          </a:p>
        </p:txBody>
      </p:sp>
      <p:sp>
        <p:nvSpPr>
          <p:cNvPr id="341" name="Google Shape;341;p5"/>
          <p:cNvSpPr txBox="1"/>
          <p:nvPr/>
        </p:nvSpPr>
        <p:spPr>
          <a:xfrm>
            <a:off x="14297972" y="9053692"/>
            <a:ext cx="731520" cy="919169"/>
          </a:xfrm>
          <a:prstGeom prst="rect">
            <a:avLst/>
          </a:prstGeom>
          <a:noFill/>
          <a:ln>
            <a:noFill/>
          </a:ln>
        </p:spPr>
        <p:txBody>
          <a:bodyPr spcFirstLastPara="1" wrap="square" lIns="130027" tIns="64996" rIns="130027" bIns="64996" anchor="t" anchorCtr="0">
            <a:spAutoFit/>
          </a:bodyPr>
          <a:lstStyle/>
          <a:p>
            <a:r>
              <a:rPr lang="fr-FR">
                <a:solidFill>
                  <a:schemeClr val="dk1"/>
                </a:solidFill>
                <a:latin typeface="Arial"/>
                <a:ea typeface="Arial"/>
                <a:cs typeface="Arial"/>
                <a:sym typeface="Arial"/>
              </a:rPr>
              <a:t>| </a:t>
            </a:r>
            <a:fld id="{00000000-1234-1234-1234-123412341234}" type="slidenum">
              <a:rPr lang="fr-FR">
                <a:solidFill>
                  <a:schemeClr val="dk1"/>
                </a:solidFill>
                <a:latin typeface="Arial"/>
                <a:ea typeface="Arial"/>
                <a:cs typeface="Arial"/>
                <a:sym typeface="Arial"/>
              </a:rPr>
              <a:pPr/>
              <a:t>56</a:t>
            </a:fld>
            <a:r>
              <a:rPr lang="fr-FR">
                <a:solidFill>
                  <a:schemeClr val="dk1"/>
                </a:solidFill>
                <a:latin typeface="Arial"/>
                <a:ea typeface="Arial"/>
                <a:cs typeface="Arial"/>
                <a:sym typeface="Arial"/>
              </a:rPr>
              <a:t> </a:t>
            </a:r>
            <a:endParaRPr>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A83756A-461D-8048-B224-7B7A0A753422}"/>
              </a:ext>
            </a:extLst>
          </p:cNvPr>
          <p:cNvPicPr>
            <a:picLocks noChangeAspect="1"/>
          </p:cNvPicPr>
          <p:nvPr/>
        </p:nvPicPr>
        <p:blipFill>
          <a:blip r:embed="rId3"/>
          <a:stretch>
            <a:fillRect/>
          </a:stretch>
        </p:blipFill>
        <p:spPr>
          <a:xfrm>
            <a:off x="4140880" y="0"/>
            <a:ext cx="9056914" cy="9753600"/>
          </a:xfrm>
          <a:prstGeom prst="rect">
            <a:avLst/>
          </a:prstGeom>
        </p:spPr>
      </p:pic>
      <p:pic>
        <p:nvPicPr>
          <p:cNvPr id="3" name="Picture 2">
            <a:extLst>
              <a:ext uri="{FF2B5EF4-FFF2-40B4-BE49-F238E27FC236}">
                <a16:creationId xmlns:a16="http://schemas.microsoft.com/office/drawing/2014/main" id="{E2A67085-1C78-034C-93B3-FBB940BB84D1}"/>
              </a:ext>
            </a:extLst>
          </p:cNvPr>
          <p:cNvPicPr>
            <a:picLocks noChangeAspect="1"/>
          </p:cNvPicPr>
          <p:nvPr/>
        </p:nvPicPr>
        <p:blipFill>
          <a:blip r:embed="rId4"/>
          <a:stretch>
            <a:fillRect/>
          </a:stretch>
        </p:blipFill>
        <p:spPr>
          <a:xfrm>
            <a:off x="2302401" y="173716"/>
            <a:ext cx="2059093" cy="2492587"/>
          </a:xfrm>
          <a:prstGeom prst="rect">
            <a:avLst/>
          </a:prstGeom>
        </p:spPr>
      </p:pic>
    </p:spTree>
    <p:extLst>
      <p:ext uri="{BB962C8B-B14F-4D97-AF65-F5344CB8AC3E}">
        <p14:creationId xmlns:p14="http://schemas.microsoft.com/office/powerpoint/2010/main" val="18511913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39C8844C-E3F8-2E44-9DD1-CD91AC46472E}"/>
              </a:ext>
            </a:extLst>
          </p:cNvPr>
          <p:cNvPicPr>
            <a:picLocks noChangeAspect="1"/>
          </p:cNvPicPr>
          <p:nvPr/>
        </p:nvPicPr>
        <p:blipFill>
          <a:blip r:embed="rId2"/>
          <a:stretch>
            <a:fillRect/>
          </a:stretch>
        </p:blipFill>
        <p:spPr>
          <a:xfrm>
            <a:off x="2894586" y="853832"/>
            <a:ext cx="10961189" cy="7568154"/>
          </a:xfrm>
          <a:prstGeom prst="rect">
            <a:avLst/>
          </a:prstGeom>
        </p:spPr>
      </p:pic>
    </p:spTree>
    <p:extLst>
      <p:ext uri="{BB962C8B-B14F-4D97-AF65-F5344CB8AC3E}">
        <p14:creationId xmlns:p14="http://schemas.microsoft.com/office/powerpoint/2010/main" val="2280671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A5641844-F07B-0A42-B529-11A0A12E7EDB}"/>
              </a:ext>
            </a:extLst>
          </p:cNvPr>
          <p:cNvPicPr>
            <a:picLocks noChangeAspect="1"/>
          </p:cNvPicPr>
          <p:nvPr/>
        </p:nvPicPr>
        <p:blipFill>
          <a:blip r:embed="rId2"/>
          <a:stretch>
            <a:fillRect/>
          </a:stretch>
        </p:blipFill>
        <p:spPr>
          <a:xfrm>
            <a:off x="2166937" y="1277257"/>
            <a:ext cx="13004800" cy="7199086"/>
          </a:xfrm>
          <a:prstGeom prst="rect">
            <a:avLst/>
          </a:prstGeom>
        </p:spPr>
      </p:pic>
    </p:spTree>
    <p:extLst>
      <p:ext uri="{BB962C8B-B14F-4D97-AF65-F5344CB8AC3E}">
        <p14:creationId xmlns:p14="http://schemas.microsoft.com/office/powerpoint/2010/main" val="1459561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
          <p:cNvSpPr txBox="1"/>
          <p:nvPr/>
        </p:nvSpPr>
        <p:spPr>
          <a:xfrm>
            <a:off x="18351717" y="9060152"/>
            <a:ext cx="798453" cy="525215"/>
          </a:xfrm>
          <a:prstGeom prst="rect">
            <a:avLst/>
          </a:prstGeom>
          <a:noFill/>
          <a:ln>
            <a:noFill/>
          </a:ln>
        </p:spPr>
        <p:txBody>
          <a:bodyPr spcFirstLastPara="1" wrap="square" lIns="130027" tIns="64996" rIns="130027" bIns="64996" anchor="t" anchorCtr="0">
            <a:spAutoFit/>
          </a:bodyPr>
          <a:lstStyle/>
          <a:p>
            <a:r>
              <a:rPr lang="fr-FR">
                <a:solidFill>
                  <a:schemeClr val="dk1"/>
                </a:solidFill>
                <a:latin typeface="Arial"/>
                <a:ea typeface="Arial"/>
                <a:cs typeface="Arial"/>
                <a:sym typeface="Arial"/>
              </a:rPr>
              <a:t>| </a:t>
            </a:r>
            <a:fld id="{00000000-1234-1234-1234-123412341234}" type="slidenum">
              <a:rPr lang="fr-FR">
                <a:solidFill>
                  <a:schemeClr val="dk1"/>
                </a:solidFill>
                <a:latin typeface="Arial"/>
                <a:ea typeface="Arial"/>
                <a:cs typeface="Arial"/>
                <a:sym typeface="Arial"/>
              </a:rPr>
              <a:pPr/>
              <a:t>59</a:t>
            </a:fld>
            <a:endParaRPr>
              <a:solidFill>
                <a:schemeClr val="dk1"/>
              </a:solidFill>
              <a:latin typeface="Arial"/>
              <a:ea typeface="Arial"/>
              <a:cs typeface="Arial"/>
              <a:sym typeface="Arial"/>
            </a:endParaRPr>
          </a:p>
        </p:txBody>
      </p:sp>
      <p:sp>
        <p:nvSpPr>
          <p:cNvPr id="341" name="Google Shape;341;p5"/>
          <p:cNvSpPr txBox="1"/>
          <p:nvPr/>
        </p:nvSpPr>
        <p:spPr>
          <a:xfrm>
            <a:off x="14297972" y="9053692"/>
            <a:ext cx="731520" cy="919169"/>
          </a:xfrm>
          <a:prstGeom prst="rect">
            <a:avLst/>
          </a:prstGeom>
          <a:noFill/>
          <a:ln>
            <a:noFill/>
          </a:ln>
        </p:spPr>
        <p:txBody>
          <a:bodyPr spcFirstLastPara="1" wrap="square" lIns="130027" tIns="64996" rIns="130027" bIns="64996" anchor="t" anchorCtr="0">
            <a:spAutoFit/>
          </a:bodyPr>
          <a:lstStyle/>
          <a:p>
            <a:r>
              <a:rPr lang="fr-FR">
                <a:solidFill>
                  <a:schemeClr val="dk1"/>
                </a:solidFill>
                <a:latin typeface="Arial"/>
                <a:ea typeface="Arial"/>
                <a:cs typeface="Arial"/>
                <a:sym typeface="Arial"/>
              </a:rPr>
              <a:t>| </a:t>
            </a:r>
            <a:fld id="{00000000-1234-1234-1234-123412341234}" type="slidenum">
              <a:rPr lang="fr-FR">
                <a:solidFill>
                  <a:schemeClr val="dk1"/>
                </a:solidFill>
                <a:latin typeface="Arial"/>
                <a:ea typeface="Arial"/>
                <a:cs typeface="Arial"/>
                <a:sym typeface="Arial"/>
              </a:rPr>
              <a:pPr/>
              <a:t>59</a:t>
            </a:fld>
            <a:r>
              <a:rPr lang="fr-FR">
                <a:solidFill>
                  <a:schemeClr val="dk1"/>
                </a:solidFill>
                <a:latin typeface="Arial"/>
                <a:ea typeface="Arial"/>
                <a:cs typeface="Arial"/>
                <a:sym typeface="Arial"/>
              </a:rPr>
              <a:t> </a:t>
            </a:r>
            <a:endParaRPr>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0197873-8A69-AD46-BBE6-10926F8F774A}"/>
              </a:ext>
            </a:extLst>
          </p:cNvPr>
          <p:cNvPicPr>
            <a:picLocks noChangeAspect="1"/>
          </p:cNvPicPr>
          <p:nvPr/>
        </p:nvPicPr>
        <p:blipFill>
          <a:blip r:embed="rId3"/>
          <a:stretch>
            <a:fillRect/>
          </a:stretch>
        </p:blipFill>
        <p:spPr>
          <a:xfrm>
            <a:off x="2494310" y="802706"/>
            <a:ext cx="12535182" cy="7116516"/>
          </a:xfrm>
          <a:prstGeom prst="rect">
            <a:avLst/>
          </a:prstGeom>
        </p:spPr>
      </p:pic>
      <p:sp>
        <p:nvSpPr>
          <p:cNvPr id="3" name="Rectangle 2">
            <a:extLst>
              <a:ext uri="{FF2B5EF4-FFF2-40B4-BE49-F238E27FC236}">
                <a16:creationId xmlns:a16="http://schemas.microsoft.com/office/drawing/2014/main" id="{F5CDC0B5-AE02-2545-84A2-4A91B691ACCB}"/>
              </a:ext>
            </a:extLst>
          </p:cNvPr>
          <p:cNvSpPr/>
          <p:nvPr/>
        </p:nvSpPr>
        <p:spPr>
          <a:xfrm>
            <a:off x="5475749" y="1615514"/>
            <a:ext cx="5173211" cy="652615"/>
          </a:xfrm>
          <a:prstGeom prst="rect">
            <a:avLst/>
          </a:prstGeom>
        </p:spPr>
        <p:txBody>
          <a:bodyPr wrap="none">
            <a:spAutoFit/>
          </a:bodyPr>
          <a:lstStyle/>
          <a:p>
            <a:r>
              <a:rPr lang="en-GB" sz="3641" dirty="0">
                <a:latin typeface="SegoeUI"/>
              </a:rPr>
              <a:t>https://</a:t>
            </a:r>
            <a:r>
              <a:rPr lang="en-GB" sz="3641" dirty="0" err="1">
                <a:latin typeface="SegoeUI"/>
              </a:rPr>
              <a:t>toolbox.etair.eu</a:t>
            </a:r>
            <a:r>
              <a:rPr lang="en-GB" sz="3641" dirty="0">
                <a:latin typeface="SegoeUI"/>
              </a:rPr>
              <a:t>/ </a:t>
            </a:r>
            <a:endParaRPr lang="en-GB" sz="3641" dirty="0"/>
          </a:p>
        </p:txBody>
      </p:sp>
    </p:spTree>
    <p:extLst>
      <p:ext uri="{BB962C8B-B14F-4D97-AF65-F5344CB8AC3E}">
        <p14:creationId xmlns:p14="http://schemas.microsoft.com/office/powerpoint/2010/main" val="2676118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02F353-48A3-A741-8C9E-DB9122134009}"/>
              </a:ext>
            </a:extLst>
          </p:cNvPr>
          <p:cNvSpPr>
            <a:spLocks noGrp="1"/>
          </p:cNvSpPr>
          <p:nvPr>
            <p:ph type="title"/>
          </p:nvPr>
        </p:nvSpPr>
        <p:spPr/>
        <p:txBody>
          <a:bodyPr/>
          <a:lstStyle/>
          <a:p>
            <a:r>
              <a:rPr lang="en-BE" dirty="0"/>
              <a:t>Connaitre l’ importance</a:t>
            </a:r>
          </a:p>
        </p:txBody>
      </p:sp>
      <p:sp>
        <p:nvSpPr>
          <p:cNvPr id="11" name="Content Placeholder 10">
            <a:extLst>
              <a:ext uri="{FF2B5EF4-FFF2-40B4-BE49-F238E27FC236}">
                <a16:creationId xmlns:a16="http://schemas.microsoft.com/office/drawing/2014/main" id="{7C03B32E-18F1-DD45-8219-B2F8EFE453DB}"/>
              </a:ext>
            </a:extLst>
          </p:cNvPr>
          <p:cNvSpPr>
            <a:spLocks noGrp="1"/>
          </p:cNvSpPr>
          <p:nvPr>
            <p:ph idx="1"/>
          </p:nvPr>
        </p:nvSpPr>
        <p:spPr/>
        <p:txBody>
          <a:bodyPr/>
          <a:lstStyle/>
          <a:p>
            <a:r>
              <a:rPr lang="en-BE" dirty="0"/>
              <a:t>Connaitre quelques ‘grands chiffres’</a:t>
            </a:r>
          </a:p>
          <a:p>
            <a:r>
              <a:rPr lang="en-BE" dirty="0"/>
              <a:t>Connaitre quelques principes generaux</a:t>
            </a:r>
          </a:p>
          <a:p>
            <a:r>
              <a:rPr lang="en-BE" dirty="0"/>
              <a:t>Savoir appliquer cela dans une ‘nouvelle’ situation</a:t>
            </a:r>
          </a:p>
        </p:txBody>
      </p:sp>
    </p:spTree>
    <p:extLst>
      <p:ext uri="{BB962C8B-B14F-4D97-AF65-F5344CB8AC3E}">
        <p14:creationId xmlns:p14="http://schemas.microsoft.com/office/powerpoint/2010/main" val="36750075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87A37A-0016-DD48-9F37-C9E0A0A6F796}"/>
              </a:ext>
            </a:extLst>
          </p:cNvPr>
          <p:cNvPicPr>
            <a:picLocks noChangeAspect="1"/>
          </p:cNvPicPr>
          <p:nvPr/>
        </p:nvPicPr>
        <p:blipFill>
          <a:blip r:embed="rId2"/>
          <a:stretch>
            <a:fillRect/>
          </a:stretch>
        </p:blipFill>
        <p:spPr>
          <a:xfrm>
            <a:off x="3263952" y="1007235"/>
            <a:ext cx="10875051" cy="6954578"/>
          </a:xfrm>
          <a:prstGeom prst="rect">
            <a:avLst/>
          </a:prstGeom>
        </p:spPr>
      </p:pic>
    </p:spTree>
    <p:extLst>
      <p:ext uri="{BB962C8B-B14F-4D97-AF65-F5344CB8AC3E}">
        <p14:creationId xmlns:p14="http://schemas.microsoft.com/office/powerpoint/2010/main" val="3725829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
          <p:cNvSpPr txBox="1"/>
          <p:nvPr/>
        </p:nvSpPr>
        <p:spPr>
          <a:xfrm>
            <a:off x="18351717" y="9060152"/>
            <a:ext cx="798453" cy="525215"/>
          </a:xfrm>
          <a:prstGeom prst="rect">
            <a:avLst/>
          </a:prstGeom>
          <a:noFill/>
          <a:ln>
            <a:noFill/>
          </a:ln>
        </p:spPr>
        <p:txBody>
          <a:bodyPr spcFirstLastPara="1" wrap="square" lIns="130027" tIns="64996" rIns="130027" bIns="64996" anchor="t" anchorCtr="0">
            <a:spAutoFit/>
          </a:bodyPr>
          <a:lstStyle/>
          <a:p>
            <a:r>
              <a:rPr lang="fr-FR">
                <a:solidFill>
                  <a:schemeClr val="dk1"/>
                </a:solidFill>
                <a:latin typeface="Arial"/>
                <a:ea typeface="Arial"/>
                <a:cs typeface="Arial"/>
                <a:sym typeface="Arial"/>
              </a:rPr>
              <a:t>| </a:t>
            </a:r>
            <a:fld id="{00000000-1234-1234-1234-123412341234}" type="slidenum">
              <a:rPr lang="fr-FR">
                <a:solidFill>
                  <a:schemeClr val="dk1"/>
                </a:solidFill>
                <a:latin typeface="Arial"/>
                <a:ea typeface="Arial"/>
                <a:cs typeface="Arial"/>
                <a:sym typeface="Arial"/>
              </a:rPr>
              <a:pPr/>
              <a:t>61</a:t>
            </a:fld>
            <a:endParaRPr>
              <a:solidFill>
                <a:schemeClr val="dk1"/>
              </a:solidFill>
              <a:latin typeface="Arial"/>
              <a:ea typeface="Arial"/>
              <a:cs typeface="Arial"/>
              <a:sym typeface="Arial"/>
            </a:endParaRPr>
          </a:p>
        </p:txBody>
      </p:sp>
      <p:sp>
        <p:nvSpPr>
          <p:cNvPr id="341" name="Google Shape;341;p5"/>
          <p:cNvSpPr txBox="1"/>
          <p:nvPr/>
        </p:nvSpPr>
        <p:spPr>
          <a:xfrm>
            <a:off x="14297972" y="9053692"/>
            <a:ext cx="731520" cy="919169"/>
          </a:xfrm>
          <a:prstGeom prst="rect">
            <a:avLst/>
          </a:prstGeom>
          <a:noFill/>
          <a:ln>
            <a:noFill/>
          </a:ln>
        </p:spPr>
        <p:txBody>
          <a:bodyPr spcFirstLastPara="1" wrap="square" lIns="130027" tIns="64996" rIns="130027" bIns="64996" anchor="t" anchorCtr="0">
            <a:spAutoFit/>
          </a:bodyPr>
          <a:lstStyle/>
          <a:p>
            <a:r>
              <a:rPr lang="fr-FR">
                <a:solidFill>
                  <a:schemeClr val="dk1"/>
                </a:solidFill>
                <a:latin typeface="Arial"/>
                <a:ea typeface="Arial"/>
                <a:cs typeface="Arial"/>
                <a:sym typeface="Arial"/>
              </a:rPr>
              <a:t>| </a:t>
            </a:r>
            <a:fld id="{00000000-1234-1234-1234-123412341234}" type="slidenum">
              <a:rPr lang="fr-FR">
                <a:solidFill>
                  <a:schemeClr val="dk1"/>
                </a:solidFill>
                <a:latin typeface="Arial"/>
                <a:ea typeface="Arial"/>
                <a:cs typeface="Arial"/>
                <a:sym typeface="Arial"/>
              </a:rPr>
              <a:pPr/>
              <a:t>61</a:t>
            </a:fld>
            <a:r>
              <a:rPr lang="fr-FR">
                <a:solidFill>
                  <a:schemeClr val="dk1"/>
                </a:solidFill>
                <a:latin typeface="Arial"/>
                <a:ea typeface="Arial"/>
                <a:cs typeface="Arial"/>
                <a:sym typeface="Arial"/>
              </a:rPr>
              <a:t> </a:t>
            </a:r>
            <a:endParaRPr>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615FE29-CA24-F34E-9F1A-EAB929C6D7F6}"/>
              </a:ext>
            </a:extLst>
          </p:cNvPr>
          <p:cNvPicPr>
            <a:picLocks noChangeAspect="1"/>
          </p:cNvPicPr>
          <p:nvPr/>
        </p:nvPicPr>
        <p:blipFill>
          <a:blip r:embed="rId3"/>
          <a:stretch>
            <a:fillRect/>
          </a:stretch>
        </p:blipFill>
        <p:spPr>
          <a:xfrm>
            <a:off x="4307311" y="3874347"/>
            <a:ext cx="8724053" cy="2004907"/>
          </a:xfrm>
          <a:prstGeom prst="rect">
            <a:avLst/>
          </a:prstGeom>
        </p:spPr>
      </p:pic>
    </p:spTree>
    <p:extLst>
      <p:ext uri="{BB962C8B-B14F-4D97-AF65-F5344CB8AC3E}">
        <p14:creationId xmlns:p14="http://schemas.microsoft.com/office/powerpoint/2010/main" val="38669474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2" name="Google Shape;532;p38"/>
          <p:cNvPicPr preferRelativeResize="0"/>
          <p:nvPr/>
        </p:nvPicPr>
        <p:blipFill rotWithShape="1">
          <a:blip r:embed="rId3">
            <a:alphaModFix/>
          </a:blip>
          <a:srcRect l="7388" t="21694" r="13841" b="22380"/>
          <a:stretch/>
        </p:blipFill>
        <p:spPr>
          <a:xfrm>
            <a:off x="13126274" y="5651598"/>
            <a:ext cx="2541487" cy="2549929"/>
          </a:xfrm>
          <a:prstGeom prst="rect">
            <a:avLst/>
          </a:prstGeom>
          <a:noFill/>
          <a:ln>
            <a:noFill/>
          </a:ln>
        </p:spPr>
      </p:pic>
      <p:sp>
        <p:nvSpPr>
          <p:cNvPr id="534" name="Google Shape;534;p38"/>
          <p:cNvSpPr/>
          <p:nvPr/>
        </p:nvSpPr>
        <p:spPr>
          <a:xfrm>
            <a:off x="2729478" y="6644177"/>
            <a:ext cx="388456" cy="270229"/>
          </a:xfrm>
          <a:prstGeom prst="rightArrow">
            <a:avLst>
              <a:gd name="adj1" fmla="val 50000"/>
              <a:gd name="adj2" fmla="val 50000"/>
            </a:avLst>
          </a:prstGeom>
          <a:solidFill>
            <a:srgbClr val="953734"/>
          </a:solidFill>
          <a:ln w="9525" cap="flat" cmpd="sng">
            <a:solidFill>
              <a:srgbClr val="D99593"/>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130027" tIns="64996" rIns="130027" bIns="64996" anchor="ctr" anchorCtr="0">
            <a:noAutofit/>
          </a:bodyPr>
          <a:lstStyle/>
          <a:p>
            <a:pPr algn="ctr" defTabSz="1300460">
              <a:buClr>
                <a:srgbClr val="000000"/>
              </a:buClr>
              <a:buSzPts val="1800"/>
              <a:defRPr/>
            </a:pPr>
            <a:endParaRPr kern="0" dirty="0">
              <a:solidFill>
                <a:srgbClr val="FFFFFF"/>
              </a:solidFill>
              <a:latin typeface="Calibri"/>
              <a:ea typeface="Calibri"/>
              <a:cs typeface="Calibri"/>
              <a:sym typeface="Calibri"/>
            </a:endParaRPr>
          </a:p>
        </p:txBody>
      </p:sp>
      <p:sp>
        <p:nvSpPr>
          <p:cNvPr id="535" name="Google Shape;535;p38"/>
          <p:cNvSpPr txBox="1"/>
          <p:nvPr/>
        </p:nvSpPr>
        <p:spPr>
          <a:xfrm>
            <a:off x="3753592" y="6069370"/>
            <a:ext cx="6476619" cy="1714387"/>
          </a:xfrm>
          <a:prstGeom prst="rect">
            <a:avLst/>
          </a:prstGeom>
          <a:noFill/>
          <a:ln>
            <a:noFill/>
          </a:ln>
        </p:spPr>
        <p:txBody>
          <a:bodyPr spcFirstLastPara="1" wrap="square" lIns="130027" tIns="64996" rIns="130027" bIns="64996" anchor="t" anchorCtr="0">
            <a:spAutoFit/>
          </a:bodyPr>
          <a:lstStyle/>
          <a:p>
            <a:pPr defTabSz="1300460">
              <a:buClr>
                <a:srgbClr val="000000"/>
              </a:buClr>
              <a:buSzPts val="1600"/>
              <a:defRPr/>
            </a:pPr>
            <a:r>
              <a:rPr lang="fr-BE" sz="1991" b="1" kern="0" dirty="0">
                <a:solidFill>
                  <a:srgbClr val="01A7BF"/>
                </a:solidFill>
                <a:latin typeface="Avenir Next" panose="020B0503020202020204" pitchFamily="34" charset="0"/>
                <a:ea typeface="Calibri"/>
                <a:cs typeface="Calibri"/>
                <a:sym typeface="Calibri"/>
              </a:rPr>
              <a:t>Formés à la QAI, les professionnels du bâtiment auront une longueur d’avance afin de répondre :</a:t>
            </a:r>
            <a:endParaRPr sz="1991" kern="0" dirty="0">
              <a:solidFill>
                <a:srgbClr val="01A7BF"/>
              </a:solidFill>
              <a:latin typeface="Avenir Next" panose="020B0503020202020204" pitchFamily="34" charset="0"/>
              <a:cs typeface="Arial"/>
              <a:sym typeface="Arial"/>
            </a:endParaRPr>
          </a:p>
          <a:p>
            <a:pPr marL="406394" indent="-406394" defTabSz="1300460">
              <a:buClr>
                <a:srgbClr val="EA6808"/>
              </a:buClr>
              <a:buSzPts val="1600"/>
              <a:buFont typeface="Police système Courant"/>
              <a:buChar char="►"/>
              <a:defRPr/>
            </a:pPr>
            <a:r>
              <a:rPr lang="fr-BE" sz="1991" kern="0" dirty="0">
                <a:solidFill>
                  <a:srgbClr val="000000"/>
                </a:solidFill>
                <a:latin typeface="Avenir Next" panose="020B0503020202020204" pitchFamily="34" charset="0"/>
                <a:ea typeface="Calibri"/>
                <a:cs typeface="Calibri"/>
                <a:sym typeface="Calibri"/>
              </a:rPr>
              <a:t>aux nouvelles exigences règlementaires QAI;</a:t>
            </a:r>
            <a:endParaRPr sz="1991" kern="0" dirty="0">
              <a:solidFill>
                <a:srgbClr val="000000"/>
              </a:solidFill>
              <a:latin typeface="Avenir Next" panose="020B0503020202020204" pitchFamily="34" charset="0"/>
              <a:cs typeface="Arial"/>
              <a:sym typeface="Arial"/>
            </a:endParaRPr>
          </a:p>
          <a:p>
            <a:pPr marL="406394" indent="-406394" defTabSz="1300460">
              <a:spcBef>
                <a:spcPts val="427"/>
              </a:spcBef>
              <a:buClr>
                <a:srgbClr val="EA6808"/>
              </a:buClr>
              <a:buSzPts val="1600"/>
              <a:buFont typeface="Police système Courant"/>
              <a:buChar char="►"/>
              <a:defRPr/>
            </a:pPr>
            <a:r>
              <a:rPr lang="fr-BE" sz="1991" kern="0" dirty="0">
                <a:solidFill>
                  <a:srgbClr val="000000"/>
                </a:solidFill>
                <a:latin typeface="Avenir Next" panose="020B0503020202020204" pitchFamily="34" charset="0"/>
                <a:ea typeface="Calibri"/>
                <a:cs typeface="Calibri"/>
                <a:sym typeface="Calibri"/>
              </a:rPr>
              <a:t>à la demande croissante de bâtiments énergétiquement performants et sains !</a:t>
            </a:r>
            <a:endParaRPr sz="1991" kern="0" dirty="0">
              <a:solidFill>
                <a:srgbClr val="000000"/>
              </a:solidFill>
              <a:latin typeface="Avenir Next" panose="020B0503020202020204" pitchFamily="34" charset="0"/>
              <a:cs typeface="Arial"/>
              <a:sym typeface="Arial"/>
            </a:endParaRPr>
          </a:p>
        </p:txBody>
      </p:sp>
      <p:sp>
        <p:nvSpPr>
          <p:cNvPr id="536" name="Google Shape;536;p38"/>
          <p:cNvSpPr/>
          <p:nvPr/>
        </p:nvSpPr>
        <p:spPr>
          <a:xfrm>
            <a:off x="3548768" y="5858159"/>
            <a:ext cx="9301365" cy="2101102"/>
          </a:xfrm>
          <a:prstGeom prst="roundRect">
            <a:avLst>
              <a:gd name="adj" fmla="val 16667"/>
            </a:avLst>
          </a:prstGeom>
          <a:noFill/>
          <a:ln w="2857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30027" tIns="64996" rIns="130027" bIns="64996" anchor="ctr" anchorCtr="0">
            <a:noAutofit/>
          </a:bodyPr>
          <a:lstStyle/>
          <a:p>
            <a:pPr algn="ctr" defTabSz="1300460">
              <a:buClr>
                <a:srgbClr val="000000"/>
              </a:buClr>
              <a:buSzPts val="1800"/>
              <a:defRPr/>
            </a:pPr>
            <a:endParaRPr kern="0" dirty="0">
              <a:solidFill>
                <a:srgbClr val="FFFFFF"/>
              </a:solidFill>
              <a:latin typeface="Calibri"/>
              <a:ea typeface="Calibri"/>
              <a:cs typeface="Calibri"/>
              <a:sym typeface="Calibri"/>
            </a:endParaRPr>
          </a:p>
        </p:txBody>
      </p:sp>
      <p:sp>
        <p:nvSpPr>
          <p:cNvPr id="537" name="Google Shape;537;p38"/>
          <p:cNvSpPr/>
          <p:nvPr/>
        </p:nvSpPr>
        <p:spPr>
          <a:xfrm>
            <a:off x="10000685" y="6043942"/>
            <a:ext cx="371566" cy="1705825"/>
          </a:xfrm>
          <a:prstGeom prst="rightBrace">
            <a:avLst>
              <a:gd name="adj1" fmla="val 8333"/>
              <a:gd name="adj2" fmla="val 50000"/>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130027" tIns="64996" rIns="130027" bIns="64996" anchor="ctr" anchorCtr="0">
            <a:noAutofit/>
          </a:bodyPr>
          <a:lstStyle/>
          <a:p>
            <a:pPr algn="ctr" defTabSz="1300460">
              <a:buClr>
                <a:srgbClr val="000000"/>
              </a:buClr>
              <a:buSzPts val="1800"/>
              <a:defRPr/>
            </a:pPr>
            <a:endParaRPr kern="0" dirty="0">
              <a:solidFill>
                <a:srgbClr val="000000"/>
              </a:solidFill>
              <a:latin typeface="Calibri"/>
              <a:ea typeface="Calibri"/>
              <a:cs typeface="Calibri"/>
              <a:sym typeface="Calibri"/>
            </a:endParaRPr>
          </a:p>
        </p:txBody>
      </p:sp>
      <p:sp>
        <p:nvSpPr>
          <p:cNvPr id="538" name="Google Shape;538;p38"/>
          <p:cNvSpPr txBox="1"/>
          <p:nvPr/>
        </p:nvSpPr>
        <p:spPr>
          <a:xfrm>
            <a:off x="10410330" y="6521691"/>
            <a:ext cx="2541486" cy="743993"/>
          </a:xfrm>
          <a:prstGeom prst="rect">
            <a:avLst/>
          </a:prstGeom>
          <a:noFill/>
          <a:ln>
            <a:noFill/>
          </a:ln>
        </p:spPr>
        <p:txBody>
          <a:bodyPr spcFirstLastPara="1" wrap="square" lIns="130027" tIns="64996" rIns="130027" bIns="64996" anchor="t" anchorCtr="0">
            <a:spAutoFit/>
          </a:bodyPr>
          <a:lstStyle/>
          <a:p>
            <a:pPr defTabSz="1300460">
              <a:buClr>
                <a:srgbClr val="000000"/>
              </a:buClr>
              <a:buSzPts val="1400"/>
              <a:defRPr/>
            </a:pPr>
            <a:r>
              <a:rPr lang="fr-BE" sz="1991" b="1" kern="0" dirty="0">
                <a:solidFill>
                  <a:srgbClr val="288997"/>
                </a:solidFill>
                <a:latin typeface="Avenir Next Demi Bold" panose="020B0503020202020204" pitchFamily="34" charset="0"/>
                <a:ea typeface="Calibri"/>
                <a:cs typeface="Calibri"/>
                <a:sym typeface="Calibri"/>
              </a:rPr>
              <a:t>de part et d’autre de la frontière</a:t>
            </a:r>
            <a:endParaRPr sz="1991" b="1" kern="0" dirty="0">
              <a:solidFill>
                <a:srgbClr val="288997"/>
              </a:solidFill>
              <a:latin typeface="Avenir Next Demi Bold" panose="020B0503020202020204" pitchFamily="34" charset="0"/>
              <a:ea typeface="Calibri"/>
              <a:cs typeface="Calibri"/>
              <a:sym typeface="Calibri"/>
            </a:endParaRPr>
          </a:p>
        </p:txBody>
      </p:sp>
      <p:sp>
        <p:nvSpPr>
          <p:cNvPr id="540" name="Google Shape;540;p38"/>
          <p:cNvSpPr txBox="1"/>
          <p:nvPr/>
        </p:nvSpPr>
        <p:spPr>
          <a:xfrm>
            <a:off x="2729124" y="1271596"/>
            <a:ext cx="11408782" cy="393954"/>
          </a:xfrm>
          <a:prstGeom prst="rect">
            <a:avLst/>
          </a:prstGeom>
          <a:noFill/>
          <a:ln>
            <a:noFill/>
          </a:ln>
        </p:spPr>
        <p:txBody>
          <a:bodyPr spcFirstLastPara="1" wrap="square" lIns="0" tIns="0" rIns="0" bIns="0" anchor="t" anchorCtr="0">
            <a:spAutoFit/>
          </a:bodyPr>
          <a:lstStyle/>
          <a:p>
            <a:pPr marL="0" lvl="1" defTabSz="1300460">
              <a:buClr>
                <a:srgbClr val="000000"/>
              </a:buClr>
              <a:buSzPts val="2000"/>
              <a:defRPr/>
            </a:pPr>
            <a:r>
              <a:rPr lang="fr-BE" b="1" kern="0" dirty="0">
                <a:solidFill>
                  <a:srgbClr val="E36C09"/>
                </a:solidFill>
                <a:latin typeface="Avenir Next" panose="020B0503020202020204" pitchFamily="34" charset="0"/>
                <a:ea typeface="Calibri"/>
                <a:cs typeface="Calibri"/>
                <a:sym typeface="Calibri"/>
              </a:rPr>
              <a:t>LA QAI : UNE CIBLE POUR LES PROFESSIONNELS DU BÂTIMENT.</a:t>
            </a:r>
          </a:p>
        </p:txBody>
      </p:sp>
      <p:pic>
        <p:nvPicPr>
          <p:cNvPr id="541" name="Google Shape;541;p38" descr="S:\Donnees\Habitat\ET_Air\Module3_Formation\graphisme\04_IllustrationsFinales\final_pictos_separes_fondTranspa\04_Picto_Peintre_pranspa copie.jpg"/>
          <p:cNvPicPr preferRelativeResize="0"/>
          <p:nvPr/>
        </p:nvPicPr>
        <p:blipFill rotWithShape="1">
          <a:blip r:embed="rId4">
            <a:alphaModFix/>
          </a:blip>
          <a:srcRect b="13098"/>
          <a:stretch/>
        </p:blipFill>
        <p:spPr>
          <a:xfrm>
            <a:off x="5059367" y="3955098"/>
            <a:ext cx="1152098" cy="1163473"/>
          </a:xfrm>
          <a:prstGeom prst="rect">
            <a:avLst/>
          </a:prstGeom>
          <a:noFill/>
          <a:ln>
            <a:noFill/>
          </a:ln>
        </p:spPr>
      </p:pic>
      <p:pic>
        <p:nvPicPr>
          <p:cNvPr id="542" name="Google Shape;542;p38" descr="S:\Donnees\Habitat\ET_Air\Module3_Formation\graphisme\04_IllustrationsFinales\final_pictos_separes_fondTranspa\15_Picto_Cible_transpa copie.jpg"/>
          <p:cNvPicPr preferRelativeResize="0"/>
          <p:nvPr/>
        </p:nvPicPr>
        <p:blipFill rotWithShape="1">
          <a:blip r:embed="rId5">
            <a:alphaModFix/>
          </a:blip>
          <a:srcRect t="-6102" b="13722"/>
          <a:stretch/>
        </p:blipFill>
        <p:spPr>
          <a:xfrm>
            <a:off x="6510750" y="2638537"/>
            <a:ext cx="2564587" cy="2753128"/>
          </a:xfrm>
          <a:prstGeom prst="rect">
            <a:avLst/>
          </a:prstGeom>
          <a:noFill/>
          <a:ln>
            <a:noFill/>
          </a:ln>
        </p:spPr>
      </p:pic>
      <p:pic>
        <p:nvPicPr>
          <p:cNvPr id="543" name="Google Shape;543;p38" descr="S:\Donnees\Habitat\ET_Air\Module3_Formation\graphisme\04_IllustrationsFinales\final_pictos_separes_fondTranspa\02_Picto_ArchitecteBET_transpa copie.jpg"/>
          <p:cNvPicPr preferRelativeResize="0"/>
          <p:nvPr/>
        </p:nvPicPr>
        <p:blipFill rotWithShape="1">
          <a:blip r:embed="rId6">
            <a:alphaModFix/>
          </a:blip>
          <a:srcRect b="12005"/>
          <a:stretch/>
        </p:blipFill>
        <p:spPr>
          <a:xfrm>
            <a:off x="5215330" y="2214105"/>
            <a:ext cx="1200957" cy="1228076"/>
          </a:xfrm>
          <a:prstGeom prst="rect">
            <a:avLst/>
          </a:prstGeom>
          <a:noFill/>
          <a:ln>
            <a:noFill/>
          </a:ln>
        </p:spPr>
      </p:pic>
      <p:pic>
        <p:nvPicPr>
          <p:cNvPr id="544" name="Google Shape;544;p38" descr="S:\Donnees\Habitat\ET_Air\Module3_Formation\graphisme\04_IllustrationsFinales\final_pictos_separes_fondTranspa\08_Picto_Menuisier_transpa copie.jpg"/>
          <p:cNvPicPr preferRelativeResize="0"/>
          <p:nvPr/>
        </p:nvPicPr>
        <p:blipFill rotWithShape="1">
          <a:blip r:embed="rId7">
            <a:alphaModFix/>
          </a:blip>
          <a:srcRect b="13468"/>
          <a:stretch/>
        </p:blipFill>
        <p:spPr>
          <a:xfrm>
            <a:off x="8976572" y="2425606"/>
            <a:ext cx="1011796" cy="1017435"/>
          </a:xfrm>
          <a:prstGeom prst="rect">
            <a:avLst/>
          </a:prstGeom>
          <a:noFill/>
          <a:ln>
            <a:noFill/>
          </a:ln>
        </p:spPr>
      </p:pic>
      <p:pic>
        <p:nvPicPr>
          <p:cNvPr id="545" name="Google Shape;545;p38" descr="S:\Donnees\Habitat\ET_Air\Module3_Formation\graphisme\04_IllustrationsFinales\final_pictos_separes_fondTranspa\14_Picto_TechnSpeciales_transpa copie.jpg"/>
          <p:cNvPicPr preferRelativeResize="0"/>
          <p:nvPr/>
        </p:nvPicPr>
        <p:blipFill rotWithShape="1">
          <a:blip r:embed="rId8">
            <a:alphaModFix/>
          </a:blip>
          <a:srcRect b="13961"/>
          <a:stretch/>
        </p:blipFill>
        <p:spPr>
          <a:xfrm>
            <a:off x="9174329" y="4488828"/>
            <a:ext cx="1101606" cy="1104852"/>
          </a:xfrm>
          <a:prstGeom prst="rect">
            <a:avLst/>
          </a:prstGeom>
          <a:noFill/>
          <a:ln>
            <a:noFill/>
          </a:ln>
        </p:spPr>
      </p:pic>
      <p:pic>
        <p:nvPicPr>
          <p:cNvPr id="546" name="Google Shape;546;p38" descr="S:\Donnees\Habitat\ET_Air\Module3_Formation\graphisme\04_IllustrationsFinales\final_pictos_separes_fondTranspa\11_Picto_Revetements_transpa copie.jpg"/>
          <p:cNvPicPr preferRelativeResize="0"/>
          <p:nvPr/>
        </p:nvPicPr>
        <p:blipFill rotWithShape="1">
          <a:blip r:embed="rId9">
            <a:alphaModFix/>
          </a:blip>
          <a:srcRect b="13255"/>
          <a:stretch/>
        </p:blipFill>
        <p:spPr>
          <a:xfrm>
            <a:off x="10000685" y="3443041"/>
            <a:ext cx="1072933" cy="1081570"/>
          </a:xfrm>
          <a:prstGeom prst="rect">
            <a:avLst/>
          </a:prstGeom>
          <a:noFill/>
          <a:ln>
            <a:noFill/>
          </a:ln>
        </p:spPr>
      </p:pic>
      <p:sp>
        <p:nvSpPr>
          <p:cNvPr id="2" name="Espace réservé du pied de page 1">
            <a:extLst>
              <a:ext uri="{FF2B5EF4-FFF2-40B4-BE49-F238E27FC236}">
                <a16:creationId xmlns:a16="http://schemas.microsoft.com/office/drawing/2014/main" id="{0B80B7EF-39B0-FB48-862F-96EE15A608ED}"/>
              </a:ext>
            </a:extLst>
          </p:cNvPr>
          <p:cNvSpPr>
            <a:spLocks noGrp="1"/>
          </p:cNvSpPr>
          <p:nvPr>
            <p:ph type="ftr" idx="10"/>
          </p:nvPr>
        </p:nvSpPr>
        <p:spPr/>
        <p:txBody>
          <a:bodyPr/>
          <a:lstStyle/>
          <a:p>
            <a:pPr algn="l" defTabSz="1300460">
              <a:buClr>
                <a:srgbClr val="000000"/>
              </a:buClr>
              <a:buSzPts val="1400"/>
              <a:defRPr/>
            </a:pPr>
            <a:r>
              <a:rPr lang="fr-BE" kern="0">
                <a:solidFill>
                  <a:srgbClr val="FFFFFF">
                    <a:lumMod val="65000"/>
                  </a:srgbClr>
                </a:solidFill>
                <a:latin typeface="Avenir Next" panose="020B0503020202020204" pitchFamily="34" charset="0"/>
                <a:cs typeface="Calibri"/>
                <a:sym typeface="Calibri"/>
              </a:rPr>
              <a:t>Interreg ET’Air – Module de Base</a:t>
            </a:r>
            <a:endParaRPr lang="fr-BE" kern="0" dirty="0">
              <a:solidFill>
                <a:srgbClr val="FFFFFF">
                  <a:lumMod val="65000"/>
                </a:srgbClr>
              </a:solidFill>
              <a:latin typeface="Avenir Next" panose="020B0503020202020204" pitchFamily="34" charset="0"/>
              <a:cs typeface="Calibri"/>
              <a:sym typeface="Calibri"/>
            </a:endParaRPr>
          </a:p>
        </p:txBody>
      </p:sp>
      <p:sp>
        <p:nvSpPr>
          <p:cNvPr id="3" name="Espace réservé du numéro de diapositive 2">
            <a:extLst>
              <a:ext uri="{FF2B5EF4-FFF2-40B4-BE49-F238E27FC236}">
                <a16:creationId xmlns:a16="http://schemas.microsoft.com/office/drawing/2014/main" id="{CB5D2495-9955-0445-8AD6-0849DABCFC12}"/>
              </a:ext>
            </a:extLst>
          </p:cNvPr>
          <p:cNvSpPr>
            <a:spLocks noGrp="1"/>
          </p:cNvSpPr>
          <p:nvPr>
            <p:ph type="sldNum" idx="11"/>
          </p:nvPr>
        </p:nvSpPr>
        <p:spPr/>
        <p:txBody>
          <a:bodyPr/>
          <a:lstStyle/>
          <a:p>
            <a:pPr algn="l" defTabSz="1300460">
              <a:buClr>
                <a:srgbClr val="000000"/>
              </a:buClr>
              <a:buSzPts val="1200"/>
              <a:defRPr/>
            </a:pPr>
            <a:fld id="{00000000-1234-1234-1234-123412341234}" type="slidenum">
              <a:rPr lang="fr-BE" sz="1422" kern="0">
                <a:solidFill>
                  <a:srgbClr val="898989"/>
                </a:solidFill>
                <a:latin typeface="Avenir Next" panose="020B0503020202020204" pitchFamily="34" charset="0"/>
                <a:cs typeface="Calibri"/>
                <a:sym typeface="Calibri"/>
              </a:rPr>
              <a:pPr algn="l" defTabSz="1300460">
                <a:buClr>
                  <a:srgbClr val="000000"/>
                </a:buClr>
                <a:buSzPts val="1200"/>
                <a:defRPr/>
              </a:pPr>
              <a:t>62</a:t>
            </a:fld>
            <a:endParaRPr lang="fr-BE" sz="1422" kern="0" dirty="0">
              <a:solidFill>
                <a:srgbClr val="898989"/>
              </a:solidFill>
              <a:latin typeface="Avenir Next" panose="020B0503020202020204" pitchFamily="34" charset="0"/>
              <a:cs typeface="Calibri"/>
              <a:sym typeface="Calibri"/>
            </a:endParaRPr>
          </a:p>
        </p:txBody>
      </p:sp>
      <p:sp>
        <p:nvSpPr>
          <p:cNvPr id="21" name="Rectangle : avec coins arrondis en haut 20">
            <a:extLst>
              <a:ext uri="{FF2B5EF4-FFF2-40B4-BE49-F238E27FC236}">
                <a16:creationId xmlns:a16="http://schemas.microsoft.com/office/drawing/2014/main" id="{CA77104B-6D49-4E49-91CD-F6B09BC9D6C7}"/>
              </a:ext>
            </a:extLst>
          </p:cNvPr>
          <p:cNvSpPr>
            <a:spLocks/>
          </p:cNvSpPr>
          <p:nvPr/>
        </p:nvSpPr>
        <p:spPr>
          <a:xfrm rot="10800000">
            <a:off x="7235578" y="0"/>
            <a:ext cx="2918400" cy="896973"/>
          </a:xfrm>
          <a:prstGeom prst="round2SameRect">
            <a:avLst/>
          </a:prstGeom>
          <a:solidFill>
            <a:srgbClr val="01A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buClr>
                <a:srgbClr val="000000"/>
              </a:buClr>
              <a:defRPr/>
            </a:pPr>
            <a:endParaRPr lang="fr-FR" sz="1991" kern="0">
              <a:solidFill>
                <a:srgbClr val="FFFFFF"/>
              </a:solidFill>
              <a:latin typeface="Arial"/>
              <a:sym typeface="Arial"/>
            </a:endParaRPr>
          </a:p>
        </p:txBody>
      </p:sp>
      <p:sp>
        <p:nvSpPr>
          <p:cNvPr id="22" name="Google Shape;90;p5">
            <a:extLst>
              <a:ext uri="{FF2B5EF4-FFF2-40B4-BE49-F238E27FC236}">
                <a16:creationId xmlns:a16="http://schemas.microsoft.com/office/drawing/2014/main" id="{9E8CD784-AB30-BD40-838B-BDD45B490AAA}"/>
              </a:ext>
            </a:extLst>
          </p:cNvPr>
          <p:cNvSpPr txBox="1">
            <a:spLocks/>
          </p:cNvSpPr>
          <p:nvPr/>
        </p:nvSpPr>
        <p:spPr>
          <a:xfrm>
            <a:off x="6928730" y="-59477"/>
            <a:ext cx="3481600" cy="1044645"/>
          </a:xfrm>
          <a:prstGeom prst="rect">
            <a:avLst/>
          </a:prstGeom>
          <a:noFill/>
          <a:ln>
            <a:noFill/>
          </a:ln>
          <a:effectLst>
            <a:softEdge rad="0"/>
          </a:effectLst>
        </p:spPr>
        <p:txBody>
          <a:bodyPr spcFirstLastPara="1" wrap="square" lIns="130027" tIns="64996" rIns="130027" bIns="6499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000" b="0" i="0" u="none" strike="noStrike" cap="none">
                <a:solidFill>
                  <a:srgbClr val="288997"/>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defTabSz="1300460">
              <a:defRPr/>
            </a:pPr>
            <a:r>
              <a:rPr lang="fr-BE" sz="1991" b="1" kern="0" dirty="0">
                <a:solidFill>
                  <a:srgbClr val="FFFFFF"/>
                </a:solidFill>
                <a:latin typeface="Avenir Next" panose="020B0503020202020204" pitchFamily="34" charset="0"/>
              </a:rPr>
              <a:t>CONCLUSION</a:t>
            </a:r>
            <a:endParaRPr lang="fr-BE" sz="1991" kern="0" dirty="0">
              <a:solidFill>
                <a:srgbClr val="FFFFFF"/>
              </a:solidFill>
              <a:latin typeface="Avenir Next" panose="020B0503020202020204" pitchFamily="34" charset="0"/>
            </a:endParaRPr>
          </a:p>
        </p:txBody>
      </p:sp>
    </p:spTree>
    <p:extLst>
      <p:ext uri="{BB962C8B-B14F-4D97-AF65-F5344CB8AC3E}">
        <p14:creationId xmlns:p14="http://schemas.microsoft.com/office/powerpoint/2010/main" val="382116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0" animBg="1"/>
      <p:bldP spid="535" grpId="0"/>
      <p:bldP spid="536" grpId="0" animBg="1"/>
      <p:bldP spid="537" grpId="0" animBg="1"/>
      <p:bldP spid="53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F031FE-978C-6143-84BA-D7E277FEAA76}"/>
              </a:ext>
            </a:extLst>
          </p:cNvPr>
          <p:cNvSpPr>
            <a:spLocks noGrp="1"/>
          </p:cNvSpPr>
          <p:nvPr>
            <p:ph type="sldNum" idx="4294967295"/>
          </p:nvPr>
        </p:nvSpPr>
        <p:spPr>
          <a:xfrm>
            <a:off x="0" y="9170988"/>
            <a:ext cx="4046538" cy="519112"/>
          </a:xfrm>
        </p:spPr>
        <p:txBody>
          <a:bodyPr/>
          <a:lstStyle/>
          <a:p>
            <a:fld id="{00000000-1234-1234-1234-123412341234}" type="slidenum">
              <a:rPr lang="fr-BE" smtClean="0"/>
              <a:pPr/>
              <a:t>63</a:t>
            </a:fld>
            <a:endParaRPr lang="fr-BE" dirty="0"/>
          </a:p>
        </p:txBody>
      </p:sp>
      <p:pic>
        <p:nvPicPr>
          <p:cNvPr id="7" name="Picture 6">
            <a:extLst>
              <a:ext uri="{FF2B5EF4-FFF2-40B4-BE49-F238E27FC236}">
                <a16:creationId xmlns:a16="http://schemas.microsoft.com/office/drawing/2014/main" id="{A5D42D50-21CE-AC41-BA04-78E66F6406DD}"/>
              </a:ext>
            </a:extLst>
          </p:cNvPr>
          <p:cNvPicPr>
            <a:picLocks noChangeAspect="1"/>
          </p:cNvPicPr>
          <p:nvPr/>
        </p:nvPicPr>
        <p:blipFill>
          <a:blip r:embed="rId2"/>
          <a:stretch>
            <a:fillRect/>
          </a:stretch>
        </p:blipFill>
        <p:spPr>
          <a:xfrm>
            <a:off x="2446020" y="41434"/>
            <a:ext cx="12949555" cy="9712166"/>
          </a:xfrm>
          <a:prstGeom prst="rect">
            <a:avLst/>
          </a:prstGeom>
        </p:spPr>
      </p:pic>
    </p:spTree>
    <p:extLst>
      <p:ext uri="{BB962C8B-B14F-4D97-AF65-F5344CB8AC3E}">
        <p14:creationId xmlns:p14="http://schemas.microsoft.com/office/powerpoint/2010/main" val="20208809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500" dirty="0"/>
              <a:t>Louis Cony</a:t>
            </a:r>
            <a:br>
              <a:rPr lang="en-GB" dirty="0"/>
            </a:br>
            <a:r>
              <a:rPr lang="en-GB" dirty="0"/>
              <a:t>Postdoctoral </a:t>
            </a:r>
            <a:r>
              <a:rPr lang="en-GB" dirty="0" err="1"/>
              <a:t>Reseracher</a:t>
            </a:r>
            <a:br>
              <a:rPr lang="en-GB" dirty="0"/>
            </a:br>
            <a:br>
              <a:rPr lang="en-GB" dirty="0"/>
            </a:br>
            <a:r>
              <a:rPr lang="en-GB" cap="all" dirty="0"/>
              <a:t>Architecture &amp; URBAN PLANNING</a:t>
            </a:r>
            <a:br>
              <a:rPr lang="en-GB" cap="all" dirty="0"/>
            </a:br>
            <a:br>
              <a:rPr lang="en-GB" dirty="0"/>
            </a:br>
            <a:r>
              <a:rPr lang="en-GB" dirty="0"/>
              <a:t>E	</a:t>
            </a:r>
            <a:r>
              <a:rPr lang="en-GB" dirty="0" err="1"/>
              <a:t>jelle.laverge@ugent.be</a:t>
            </a:r>
            <a:br>
              <a:rPr lang="en-GB" dirty="0"/>
            </a:br>
            <a:r>
              <a:rPr lang="en-GB" dirty="0"/>
              <a:t>T	+32 9 264 37 49</a:t>
            </a:r>
            <a:br>
              <a:rPr lang="en-GB" dirty="0"/>
            </a:br>
            <a:br>
              <a:rPr lang="en-GB" dirty="0"/>
            </a:br>
            <a:r>
              <a:rPr lang="en-GB" dirty="0" err="1"/>
              <a:t>architecture.ugent.be</a:t>
            </a:r>
            <a:br>
              <a:rPr lang="en-GB" dirty="0"/>
            </a:br>
            <a:endParaRPr lang="en-GB" dirty="0"/>
          </a:p>
        </p:txBody>
      </p:sp>
      <p:sp>
        <p:nvSpPr>
          <p:cNvPr id="4" name="Tijdelijke aanduiding voor tekst 3"/>
          <p:cNvSpPr>
            <a:spLocks noGrp="1"/>
          </p:cNvSpPr>
          <p:nvPr>
            <p:ph type="body" sz="quarter" idx="10"/>
          </p:nvPr>
        </p:nvSpPr>
        <p:spPr/>
        <p:txBody>
          <a:bodyPr/>
          <a:lstStyle/>
          <a:p>
            <a:r>
              <a:rPr lang="nl-NL" dirty="0" err="1"/>
              <a:t>Ghent</a:t>
            </a:r>
            <a:r>
              <a:rPr lang="nl-NL" dirty="0"/>
              <a:t> University</a:t>
            </a:r>
            <a:br>
              <a:rPr lang="nl-NL" dirty="0"/>
            </a:br>
            <a:r>
              <a:rPr lang="nl-NL" dirty="0"/>
              <a:t>@</a:t>
            </a:r>
            <a:r>
              <a:rPr lang="nl-NL" dirty="0" err="1"/>
              <a:t>Jlaverge</a:t>
            </a:r>
            <a:br>
              <a:rPr lang="nl-NL" dirty="0"/>
            </a:br>
            <a:r>
              <a:rPr lang="nl-NL" dirty="0"/>
              <a:t>Jelle Laverge</a:t>
            </a:r>
          </a:p>
          <a:p>
            <a:endParaRPr lang="nl-NL" dirty="0"/>
          </a:p>
        </p:txBody>
      </p:sp>
      <p:pic>
        <p:nvPicPr>
          <p:cNvPr id="5"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2000" y="3161604"/>
            <a:ext cx="280417" cy="335281"/>
          </a:xfrm>
          <a:prstGeom prst="rect">
            <a:avLst/>
          </a:prstGeom>
        </p:spPr>
      </p:pic>
      <p:pic>
        <p:nvPicPr>
          <p:cNvPr id="6"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2000" y="3599274"/>
            <a:ext cx="280417" cy="356617"/>
          </a:xfrm>
          <a:prstGeom prst="rect">
            <a:avLst/>
          </a:prstGeom>
        </p:spPr>
      </p:pic>
      <p:pic>
        <p:nvPicPr>
          <p:cNvPr id="7"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000" y="4103436"/>
            <a:ext cx="280417" cy="280417"/>
          </a:xfrm>
          <a:prstGeom prst="rect">
            <a:avLst/>
          </a:prstGeom>
        </p:spPr>
      </p:pic>
    </p:spTree>
    <p:extLst>
      <p:ext uri="{BB962C8B-B14F-4D97-AF65-F5344CB8AC3E}">
        <p14:creationId xmlns:p14="http://schemas.microsoft.com/office/powerpoint/2010/main" val="411963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92DAF1-D609-BD45-83F8-FCB148FEA509}"/>
              </a:ext>
            </a:extLst>
          </p:cNvPr>
          <p:cNvSpPr>
            <a:spLocks noGrp="1"/>
          </p:cNvSpPr>
          <p:nvPr>
            <p:ph type="sldNum" sz="quarter" idx="12"/>
          </p:nvPr>
        </p:nvSpPr>
        <p:spPr/>
        <p:txBody>
          <a:bodyPr/>
          <a:lstStyle/>
          <a:p>
            <a:fld id="{7AE184E0-0BD4-4705-A12B-9B71DDE63301}" type="slidenum">
              <a:rPr lang="en-GB" noProof="0" smtClean="0"/>
              <a:t>7</a:t>
            </a:fld>
            <a:endParaRPr lang="en-GB" noProof="0" dirty="0"/>
          </a:p>
        </p:txBody>
      </p:sp>
      <p:sp>
        <p:nvSpPr>
          <p:cNvPr id="5" name="Tijdelijke aanduiding voor inhoud 4">
            <a:extLst>
              <a:ext uri="{FF2B5EF4-FFF2-40B4-BE49-F238E27FC236}">
                <a16:creationId xmlns:a16="http://schemas.microsoft.com/office/drawing/2014/main" id="{42090E61-220A-1E49-A1BC-B4C3C90F704F}"/>
              </a:ext>
            </a:extLst>
          </p:cNvPr>
          <p:cNvSpPr>
            <a:spLocks noGrp="1"/>
          </p:cNvSpPr>
          <p:nvPr>
            <p:ph idx="1"/>
          </p:nvPr>
        </p:nvSpPr>
        <p:spPr>
          <a:xfrm>
            <a:off x="835825" y="1194364"/>
            <a:ext cx="15699575" cy="6696000"/>
          </a:xfrm>
        </p:spPr>
        <p:txBody>
          <a:bodyPr/>
          <a:lstStyle/>
          <a:p>
            <a:pPr marL="86400" indent="0">
              <a:buNone/>
            </a:pPr>
            <a:r>
              <a:rPr lang="nl-NL" dirty="0" err="1"/>
              <a:t>Consommation</a:t>
            </a:r>
            <a:r>
              <a:rPr lang="nl-NL" dirty="0"/>
              <a:t> par </a:t>
            </a:r>
            <a:r>
              <a:rPr lang="nl-NL" dirty="0" err="1"/>
              <a:t>an</a:t>
            </a:r>
            <a:r>
              <a:rPr lang="nl-NL" dirty="0"/>
              <a:t>: </a:t>
            </a:r>
          </a:p>
          <a:p>
            <a:pPr marL="86400" indent="0">
              <a:buNone/>
            </a:pPr>
            <a:endParaRPr lang="nl-NL" dirty="0"/>
          </a:p>
          <a:p>
            <a:pPr>
              <a:buFontTx/>
              <a:buChar char="-"/>
            </a:pPr>
            <a:r>
              <a:rPr lang="nl-NL" dirty="0"/>
              <a:t>eau: 1 ton</a:t>
            </a:r>
          </a:p>
          <a:p>
            <a:pPr>
              <a:buFontTx/>
              <a:buChar char="-"/>
            </a:pPr>
            <a:r>
              <a:rPr lang="nl-NL" dirty="0" err="1"/>
              <a:t>nourriture</a:t>
            </a:r>
            <a:r>
              <a:rPr lang="nl-NL" dirty="0"/>
              <a:t>: 1 ton</a:t>
            </a:r>
          </a:p>
          <a:p>
            <a:pPr>
              <a:buFontTx/>
              <a:buChar char="-"/>
            </a:pPr>
            <a:r>
              <a:rPr lang="nl-NL" dirty="0"/>
              <a:t>air: 2.5 ton</a:t>
            </a:r>
          </a:p>
          <a:p>
            <a:pPr>
              <a:buFontTx/>
              <a:buChar char="-"/>
            </a:pPr>
            <a:endParaRPr lang="nl-NL" dirty="0"/>
          </a:p>
          <a:p>
            <a:pPr>
              <a:buFontTx/>
              <a:buChar char="-"/>
            </a:pPr>
            <a:endParaRPr lang="nl-NL" dirty="0"/>
          </a:p>
        </p:txBody>
      </p:sp>
    </p:spTree>
    <p:extLst>
      <p:ext uri="{BB962C8B-B14F-4D97-AF65-F5344CB8AC3E}">
        <p14:creationId xmlns:p14="http://schemas.microsoft.com/office/powerpoint/2010/main" val="3915005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8BD6B1-4DCD-444C-BD79-4094A3BDF839}"/>
              </a:ext>
            </a:extLst>
          </p:cNvPr>
          <p:cNvSpPr>
            <a:spLocks noGrp="1"/>
          </p:cNvSpPr>
          <p:nvPr>
            <p:ph type="sldNum" sz="quarter" idx="12"/>
          </p:nvPr>
        </p:nvSpPr>
        <p:spPr/>
        <p:txBody>
          <a:bodyPr/>
          <a:lstStyle/>
          <a:p>
            <a:fld id="{7AE184E0-0BD4-4705-A12B-9B71DDE63301}" type="slidenum">
              <a:rPr lang="en-GB" noProof="0" smtClean="0"/>
              <a:t>8</a:t>
            </a:fld>
            <a:endParaRPr lang="en-GB" noProof="0" dirty="0"/>
          </a:p>
        </p:txBody>
      </p:sp>
      <p:pic>
        <p:nvPicPr>
          <p:cNvPr id="6" name="Picture 5" descr="A picture containing text, refrigerator&#10;&#10;Description automatically generated">
            <a:extLst>
              <a:ext uri="{FF2B5EF4-FFF2-40B4-BE49-F238E27FC236}">
                <a16:creationId xmlns:a16="http://schemas.microsoft.com/office/drawing/2014/main" id="{51028EE0-D2F5-9C46-AA67-0BB016AD85A9}"/>
              </a:ext>
            </a:extLst>
          </p:cNvPr>
          <p:cNvPicPr>
            <a:picLocks noChangeAspect="1"/>
          </p:cNvPicPr>
          <p:nvPr/>
        </p:nvPicPr>
        <p:blipFill rotWithShape="1">
          <a:blip r:embed="rId2">
            <a:extLst>
              <a:ext uri="{28A0092B-C50C-407E-A947-70E740481C1C}">
                <a14:useLocalDpi xmlns:a14="http://schemas.microsoft.com/office/drawing/2010/main" val="0"/>
              </a:ext>
            </a:extLst>
          </a:blip>
          <a:srcRect t="14341" b="4407"/>
          <a:stretch/>
        </p:blipFill>
        <p:spPr>
          <a:xfrm rot="16200000">
            <a:off x="5408251" y="-2176825"/>
            <a:ext cx="9753600" cy="14107249"/>
          </a:xfrm>
          <a:prstGeom prst="rect">
            <a:avLst/>
          </a:prstGeom>
        </p:spPr>
      </p:pic>
      <p:sp>
        <p:nvSpPr>
          <p:cNvPr id="7" name="TextBox 6">
            <a:extLst>
              <a:ext uri="{FF2B5EF4-FFF2-40B4-BE49-F238E27FC236}">
                <a16:creationId xmlns:a16="http://schemas.microsoft.com/office/drawing/2014/main" id="{D7551B21-6590-FD4B-A072-C1F4768777EC}"/>
              </a:ext>
            </a:extLst>
          </p:cNvPr>
          <p:cNvSpPr txBox="1"/>
          <p:nvPr/>
        </p:nvSpPr>
        <p:spPr>
          <a:xfrm>
            <a:off x="8068188" y="9137669"/>
            <a:ext cx="9270487" cy="511550"/>
          </a:xfrm>
          <a:prstGeom prst="rect">
            <a:avLst/>
          </a:prstGeom>
          <a:noFill/>
        </p:spPr>
        <p:txBody>
          <a:bodyPr wrap="none" rtlCol="0">
            <a:spAutoFit/>
          </a:bodyPr>
          <a:lstStyle/>
          <a:p>
            <a:pPr>
              <a:lnSpc>
                <a:spcPct val="120000"/>
              </a:lnSpc>
            </a:pPr>
            <a:r>
              <a:rPr lang="en-BE" sz="2500" dirty="0"/>
              <a:t>Many thanks to Rich Cosi and Dustin Poppendieck for the figure</a:t>
            </a:r>
          </a:p>
        </p:txBody>
      </p:sp>
    </p:spTree>
    <p:extLst>
      <p:ext uri="{BB962C8B-B14F-4D97-AF65-F5344CB8AC3E}">
        <p14:creationId xmlns:p14="http://schemas.microsoft.com/office/powerpoint/2010/main" val="3274307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idx="1"/>
          </p:nvPr>
        </p:nvPicPr>
        <p:blipFill>
          <a:blip r:embed="rId2"/>
          <a:stretch>
            <a:fillRect/>
          </a:stretch>
        </p:blipFill>
        <p:spPr>
          <a:xfrm>
            <a:off x="3170237" y="2012723"/>
            <a:ext cx="13648192" cy="5988814"/>
          </a:xfrm>
        </p:spPr>
      </p:pic>
      <p:sp>
        <p:nvSpPr>
          <p:cNvPr id="4" name="Rechthoek 3"/>
          <p:cNvSpPr/>
          <p:nvPr/>
        </p:nvSpPr>
        <p:spPr>
          <a:xfrm>
            <a:off x="11201401" y="7509937"/>
            <a:ext cx="5405852" cy="46188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p:cNvPicPr>
            <a:picLocks noChangeAspect="1"/>
          </p:cNvPicPr>
          <p:nvPr/>
        </p:nvPicPr>
        <p:blipFill>
          <a:blip r:embed="rId3"/>
          <a:stretch>
            <a:fillRect/>
          </a:stretch>
        </p:blipFill>
        <p:spPr>
          <a:xfrm>
            <a:off x="14972813" y="8831686"/>
            <a:ext cx="1981200" cy="635000"/>
          </a:xfrm>
          <a:prstGeom prst="rect">
            <a:avLst/>
          </a:prstGeom>
        </p:spPr>
      </p:pic>
    </p:spTree>
    <p:extLst>
      <p:ext uri="{BB962C8B-B14F-4D97-AF65-F5344CB8AC3E}">
        <p14:creationId xmlns:p14="http://schemas.microsoft.com/office/powerpoint/2010/main" val="4056660337"/>
      </p:ext>
    </p:extLst>
  </p:cSld>
  <p:clrMapOvr>
    <a:masterClrMapping/>
  </p:clrMapOvr>
</p:sld>
</file>

<file path=ppt/theme/theme1.xml><?xml version="1.0" encoding="utf-8"?>
<a:theme xmlns:a="http://schemas.openxmlformats.org/drawingml/2006/main" name="Powerpoint_UGent_EN_EA">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1E64C8"/>
          </a:solidFill>
          <a:headEnd type="triangle" w="lg" len="lg"/>
          <a:tailEnd type="triangl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120000"/>
          </a:lnSpc>
          <a:defRPr sz="2500" smtClean="0"/>
        </a:defPPr>
      </a:lstStyle>
    </a:txDef>
  </a:objectDefaults>
  <a:extraClrSchemeLst/>
  <a:extLst>
    <a:ext uri="{05A4C25C-085E-4340-85A3-A5531E510DB2}">
      <thm15:themeFamily xmlns:thm15="http://schemas.microsoft.com/office/thememl/2012/main" name="Presentation-UK-EA_1_0_13.potx" id="{3422B44F-9C4A-4B5C-86EE-8C047584F1CF}" vid="{C5508D21-9C79-4514-B72F-1DB3438D53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Powerpoint_UGent_EN_EA.potx</Template>
  <TotalTime>6993</TotalTime>
  <Words>1682</Words>
  <Application>Microsoft Macintosh PowerPoint</Application>
  <PresentationFormat>Custom</PresentationFormat>
  <Paragraphs>242</Paragraphs>
  <Slides>64</Slides>
  <Notes>26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Arial</vt:lpstr>
      <vt:lpstr>Avenir Black</vt:lpstr>
      <vt:lpstr>Avenir Book</vt:lpstr>
      <vt:lpstr>Avenir Next</vt:lpstr>
      <vt:lpstr>Avenir Next Demi Bold</vt:lpstr>
      <vt:lpstr>Avenir Next Medium</vt:lpstr>
      <vt:lpstr>Calibri</vt:lpstr>
      <vt:lpstr>Police système Courant</vt:lpstr>
      <vt:lpstr>SegoeUI</vt:lpstr>
      <vt:lpstr>UGent Panno Text</vt:lpstr>
      <vt:lpstr>Powerpoint_UGent_EN_EA</vt:lpstr>
      <vt:lpstr>PowerPoint Presentation</vt:lpstr>
      <vt:lpstr>Comprendre l’importance de la qualité d’air intérieur, c’est avoir l’assurance d’associer confort et santé dans l’habitat !</vt:lpstr>
      <vt:lpstr>PowerPoint Presentation</vt:lpstr>
      <vt:lpstr>PowerPoint Presentation</vt:lpstr>
      <vt:lpstr>Comprendre l’importance de la qualité d’air intérieur, c’est avoir l’assurance d’associer confort et santé dans l’habitat !</vt:lpstr>
      <vt:lpstr>Connaitre l’ importance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Connaitre l’ importance</vt:lpstr>
      <vt:lpstr>PowerPoint Presentation</vt:lpstr>
      <vt:lpstr>Aerosolen route</vt:lpstr>
      <vt:lpstr>Aerosols et SARS-COV-2</vt:lpstr>
      <vt:lpstr>Fysique et aerosols</vt:lpstr>
      <vt:lpstr>Evaporation</vt:lpstr>
      <vt:lpstr>Nucleides</vt:lpstr>
      <vt:lpstr>PowerPoint Presentation</vt:lpstr>
      <vt:lpstr>Probabilité de gouttelette avec virus</vt:lpstr>
      <vt:lpstr>Probabilité d’ infection</vt:lpstr>
      <vt:lpstr>Le systeme</vt:lpstr>
      <vt:lpstr>PowerPoint Presentation</vt:lpstr>
      <vt:lpstr>Ventilation et Covid</vt:lpstr>
      <vt:lpstr>Filtres et COVID</vt:lpstr>
      <vt:lpstr>EFFICACITé du filtre</vt:lpstr>
      <vt:lpstr>Resultat filtre</vt:lpstr>
      <vt:lpstr>Comprendre l’importance de la qualité d’air intérieur, c’est avoir l’assurance d’associer confort et santé dans l’habitat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Louis Cony Postdoctoral Reseracher  Architecture &amp; URBAN PLANNING  E jelle.laverge@ugent.be T +32 9 264 37 49  architecture.ugent.be </vt:lpstr>
    </vt:vector>
  </TitlesOfParts>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 Gouman</dc:creator>
  <cp:lastModifiedBy>Jelle Laverge</cp:lastModifiedBy>
  <cp:revision>105</cp:revision>
  <dcterms:created xsi:type="dcterms:W3CDTF">2016-08-23T11:17:16Z</dcterms:created>
  <dcterms:modified xsi:type="dcterms:W3CDTF">2021-10-20T15:23:01Z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1.0</vt:lpwstr>
  </property>
  <property fmtid="{D5CDD505-2E9C-101B-9397-08002B2CF9AE}" pid="4" name="Date">
    <vt:filetime>2016-09-20T22:00:00Z</vt:filetime>
  </property>
  <property fmtid="{D5CDD505-2E9C-101B-9397-08002B2CF9AE}" pid="5" name="Build">
    <vt:i4>13</vt:i4>
  </property>
  <property fmtid="{D5CDD505-2E9C-101B-9397-08002B2CF9AE}" pid="6" name="Cmt 1">
    <vt:lpwstr>create</vt:lpwstr>
  </property>
  <property fmtid="{D5CDD505-2E9C-101B-9397-08002B2CF9AE}" pid="7" name="Cmt 2">
    <vt:lpwstr>1st draft</vt:lpwstr>
  </property>
  <property fmtid="{D5CDD505-2E9C-101B-9397-08002B2CF9AE}" pid="8" name="Cmt 3">
    <vt:lpwstr>Corporate splitt off</vt:lpwstr>
  </property>
  <property fmtid="{D5CDD505-2E9C-101B-9397-08002B2CF9AE}" pid="9" name="Cmt 4">
    <vt:lpwstr>2nd draft</vt:lpwstr>
  </property>
  <property fmtid="{D5CDD505-2E9C-101B-9397-08002B2CF9AE}" pid="10" name="Cmt 5">
    <vt:lpwstr>set text box and shape defaults</vt:lpwstr>
  </property>
  <property fmtid="{D5CDD505-2E9C-101B-9397-08002B2CF9AE}" pid="11" name="Cmt 6">
    <vt:lpwstr>end slide text acc. to letter</vt:lpwstr>
  </property>
  <property fmtid="{D5CDD505-2E9C-101B-9397-08002B2CF9AE}" pid="12" name="Cmt 7">
    <vt:lpwstr>logo opening slide sharpened</vt:lpwstr>
  </property>
  <property fmtid="{D5CDD505-2E9C-101B-9397-08002B2CF9AE}" pid="13" name="Cmt 8-9">
    <vt:lpwstr>comments 19-9-2016</vt:lpwstr>
  </property>
  <property fmtid="{D5CDD505-2E9C-101B-9397-08002B2CF9AE}" pid="14" name="Cmt 10">
    <vt:lpwstr>social media data redesigned</vt:lpwstr>
  </property>
  <property fmtid="{D5CDD505-2E9C-101B-9397-08002B2CF9AE}" pid="15" name="Cmt 11">
    <vt:lpwstr>Title Slide renamed to TitleSlide</vt:lpwstr>
  </property>
  <property fmtid="{D5CDD505-2E9C-101B-9397-08002B2CF9AE}" pid="16" name="Cmt 12">
    <vt:lpwstr>Title and text size</vt:lpwstr>
  </property>
  <property fmtid="{D5CDD505-2E9C-101B-9397-08002B2CF9AE}" pid="17" name="Cmt 13">
    <vt:lpwstr>socmed pictos &gt; normal view</vt:lpwstr>
  </property>
</Properties>
</file>